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emf" ContentType="image/x-emf"/>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1"/>
  </p:notesMasterIdLst>
  <p:handoutMasterIdLst>
    <p:handoutMasterId r:id="rId32"/>
  </p:handoutMasterIdLst>
  <p:sldIdLst>
    <p:sldId id="260" r:id="rId2"/>
    <p:sldId id="263" r:id="rId3"/>
    <p:sldId id="492" r:id="rId4"/>
    <p:sldId id="493" r:id="rId5"/>
    <p:sldId id="494" r:id="rId6"/>
    <p:sldId id="495" r:id="rId7"/>
    <p:sldId id="465" r:id="rId8"/>
    <p:sldId id="496" r:id="rId9"/>
    <p:sldId id="497" r:id="rId10"/>
    <p:sldId id="468" r:id="rId11"/>
    <p:sldId id="469" r:id="rId12"/>
    <p:sldId id="470" r:id="rId13"/>
    <p:sldId id="471" r:id="rId14"/>
    <p:sldId id="472" r:id="rId15"/>
    <p:sldId id="473" r:id="rId16"/>
    <p:sldId id="474" r:id="rId17"/>
    <p:sldId id="475" r:id="rId18"/>
    <p:sldId id="476" r:id="rId19"/>
    <p:sldId id="477" r:id="rId20"/>
    <p:sldId id="478" r:id="rId21"/>
    <p:sldId id="498" r:id="rId22"/>
    <p:sldId id="499" r:id="rId23"/>
    <p:sldId id="479" r:id="rId24"/>
    <p:sldId id="480" r:id="rId25"/>
    <p:sldId id="500" r:id="rId26"/>
    <p:sldId id="501" r:id="rId27"/>
    <p:sldId id="502" r:id="rId28"/>
    <p:sldId id="503" r:id="rId29"/>
    <p:sldId id="504" r:id="rId30"/>
  </p:sldIdLst>
  <p:sldSz cx="9144000" cy="6858000" type="screen4x3"/>
  <p:notesSz cx="6797675" cy="9926638"/>
  <p:defaultTextStyle>
    <a:defPPr>
      <a:defRPr lang="en-US"/>
    </a:defPPr>
    <a:lvl1pPr algn="l" rtl="0" fontAlgn="base">
      <a:spcBef>
        <a:spcPct val="0"/>
      </a:spcBef>
      <a:spcAft>
        <a:spcPct val="0"/>
      </a:spcAft>
      <a:defRPr sz="2400" b="1" kern="1200">
        <a:solidFill>
          <a:schemeClr val="tx1"/>
        </a:solidFill>
        <a:latin typeface="Arial" charset="0"/>
        <a:ea typeface="+mn-ea"/>
        <a:cs typeface="Angsana New" charset="-34"/>
      </a:defRPr>
    </a:lvl1pPr>
    <a:lvl2pPr marL="457200" algn="l" rtl="0" fontAlgn="base">
      <a:spcBef>
        <a:spcPct val="0"/>
      </a:spcBef>
      <a:spcAft>
        <a:spcPct val="0"/>
      </a:spcAft>
      <a:defRPr sz="2400" b="1" kern="1200">
        <a:solidFill>
          <a:schemeClr val="tx1"/>
        </a:solidFill>
        <a:latin typeface="Arial" charset="0"/>
        <a:ea typeface="+mn-ea"/>
        <a:cs typeface="Angsana New" charset="-34"/>
      </a:defRPr>
    </a:lvl2pPr>
    <a:lvl3pPr marL="914400" algn="l" rtl="0" fontAlgn="base">
      <a:spcBef>
        <a:spcPct val="0"/>
      </a:spcBef>
      <a:spcAft>
        <a:spcPct val="0"/>
      </a:spcAft>
      <a:defRPr sz="2400" b="1" kern="1200">
        <a:solidFill>
          <a:schemeClr val="tx1"/>
        </a:solidFill>
        <a:latin typeface="Arial" charset="0"/>
        <a:ea typeface="+mn-ea"/>
        <a:cs typeface="Angsana New" charset="-34"/>
      </a:defRPr>
    </a:lvl3pPr>
    <a:lvl4pPr marL="1371600" algn="l" rtl="0" fontAlgn="base">
      <a:spcBef>
        <a:spcPct val="0"/>
      </a:spcBef>
      <a:spcAft>
        <a:spcPct val="0"/>
      </a:spcAft>
      <a:defRPr sz="2400" b="1" kern="1200">
        <a:solidFill>
          <a:schemeClr val="tx1"/>
        </a:solidFill>
        <a:latin typeface="Arial" charset="0"/>
        <a:ea typeface="+mn-ea"/>
        <a:cs typeface="Angsana New" charset="-34"/>
      </a:defRPr>
    </a:lvl4pPr>
    <a:lvl5pPr marL="1828800" algn="l" rtl="0" fontAlgn="base">
      <a:spcBef>
        <a:spcPct val="0"/>
      </a:spcBef>
      <a:spcAft>
        <a:spcPct val="0"/>
      </a:spcAft>
      <a:defRPr sz="2400" b="1" kern="1200">
        <a:solidFill>
          <a:schemeClr val="tx1"/>
        </a:solidFill>
        <a:latin typeface="Arial" charset="0"/>
        <a:ea typeface="+mn-ea"/>
        <a:cs typeface="Angsana New" charset="-34"/>
      </a:defRPr>
    </a:lvl5pPr>
    <a:lvl6pPr marL="2286000" algn="l" defTabSz="914400" rtl="0" eaLnBrk="1" latinLnBrk="0" hangingPunct="1">
      <a:defRPr sz="2400" b="1" kern="1200">
        <a:solidFill>
          <a:schemeClr val="tx1"/>
        </a:solidFill>
        <a:latin typeface="Arial" charset="0"/>
        <a:ea typeface="+mn-ea"/>
        <a:cs typeface="Angsana New" charset="-34"/>
      </a:defRPr>
    </a:lvl6pPr>
    <a:lvl7pPr marL="2743200" algn="l" defTabSz="914400" rtl="0" eaLnBrk="1" latinLnBrk="0" hangingPunct="1">
      <a:defRPr sz="2400" b="1" kern="1200">
        <a:solidFill>
          <a:schemeClr val="tx1"/>
        </a:solidFill>
        <a:latin typeface="Arial" charset="0"/>
        <a:ea typeface="+mn-ea"/>
        <a:cs typeface="Angsana New" charset="-34"/>
      </a:defRPr>
    </a:lvl7pPr>
    <a:lvl8pPr marL="3200400" algn="l" defTabSz="914400" rtl="0" eaLnBrk="1" latinLnBrk="0" hangingPunct="1">
      <a:defRPr sz="2400" b="1" kern="1200">
        <a:solidFill>
          <a:schemeClr val="tx1"/>
        </a:solidFill>
        <a:latin typeface="Arial" charset="0"/>
        <a:ea typeface="+mn-ea"/>
        <a:cs typeface="Angsana New" charset="-34"/>
      </a:defRPr>
    </a:lvl8pPr>
    <a:lvl9pPr marL="3657600" algn="l" defTabSz="914400" rtl="0" eaLnBrk="1" latinLnBrk="0" hangingPunct="1">
      <a:defRPr sz="2400" b="1" kern="1200">
        <a:solidFill>
          <a:schemeClr val="tx1"/>
        </a:solidFill>
        <a:latin typeface="Arial" charset="0"/>
        <a:ea typeface="+mn-ea"/>
        <a:cs typeface="Angsana New" charset="-34"/>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9966"/>
    <a:srgbClr val="C0C0C0"/>
    <a:srgbClr val="F4ECC6"/>
    <a:srgbClr val="F0D27E"/>
    <a:srgbClr val="F0EC7E"/>
    <a:srgbClr val="DDDDDD"/>
    <a:srgbClr val="CC0000"/>
    <a:srgbClr val="4D4D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79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image" Target="../media/image4.emf"/><Relationship Id="rId4" Type="http://schemas.openxmlformats.org/officeDocument/2006/relationships/image" Target="../media/image7.e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image" Target="../media/image9.e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image" Target="../media/image12.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21.wmf"/><Relationship Id="rId1" Type="http://schemas.openxmlformats.org/officeDocument/2006/relationships/image" Target="../media/image20.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3.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2274" name="Rectangle 2"/>
          <p:cNvSpPr>
            <a:spLocks noGrp="1" noChangeArrowheads="1"/>
          </p:cNvSpPr>
          <p:nvPr>
            <p:ph type="hdr" sz="quarter"/>
          </p:nvPr>
        </p:nvSpPr>
        <p:spPr bwMode="auto">
          <a:xfrm>
            <a:off x="0" y="0"/>
            <a:ext cx="2945659"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mn-cs"/>
              </a:defRPr>
            </a:lvl1pPr>
          </a:lstStyle>
          <a:p>
            <a:pPr>
              <a:defRPr/>
            </a:pPr>
            <a:endParaRPr lang="en-US"/>
          </a:p>
        </p:txBody>
      </p:sp>
      <p:sp>
        <p:nvSpPr>
          <p:cNvPr id="182275" name="Rectangle 3"/>
          <p:cNvSpPr>
            <a:spLocks noGrp="1" noChangeArrowheads="1"/>
          </p:cNvSpPr>
          <p:nvPr>
            <p:ph type="dt" sz="quarter" idx="1"/>
          </p:nvPr>
        </p:nvSpPr>
        <p:spPr bwMode="auto">
          <a:xfrm>
            <a:off x="3852016" y="0"/>
            <a:ext cx="2945659"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mn-cs"/>
              </a:defRPr>
            </a:lvl1pPr>
          </a:lstStyle>
          <a:p>
            <a:pPr>
              <a:defRPr/>
            </a:pPr>
            <a:endParaRPr lang="en-US"/>
          </a:p>
        </p:txBody>
      </p:sp>
      <p:sp>
        <p:nvSpPr>
          <p:cNvPr id="182276" name="Rectangle 4"/>
          <p:cNvSpPr>
            <a:spLocks noGrp="1" noChangeArrowheads="1"/>
          </p:cNvSpPr>
          <p:nvPr>
            <p:ph type="ftr" sz="quarter" idx="2"/>
          </p:nvPr>
        </p:nvSpPr>
        <p:spPr bwMode="auto">
          <a:xfrm>
            <a:off x="0" y="9430306"/>
            <a:ext cx="2945659"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mn-cs"/>
              </a:defRPr>
            </a:lvl1pPr>
          </a:lstStyle>
          <a:p>
            <a:pPr>
              <a:defRPr/>
            </a:pPr>
            <a:endParaRPr lang="en-US"/>
          </a:p>
        </p:txBody>
      </p:sp>
      <p:sp>
        <p:nvSpPr>
          <p:cNvPr id="182277" name="Rectangle 5"/>
          <p:cNvSpPr>
            <a:spLocks noGrp="1" noChangeArrowheads="1"/>
          </p:cNvSpPr>
          <p:nvPr>
            <p:ph type="sldNum" sz="quarter" idx="3"/>
          </p:nvPr>
        </p:nvSpPr>
        <p:spPr bwMode="auto">
          <a:xfrm>
            <a:off x="3852016" y="9430306"/>
            <a:ext cx="2945659"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cs typeface="+mn-cs"/>
              </a:defRPr>
            </a:lvl1pPr>
          </a:lstStyle>
          <a:p>
            <a:pPr>
              <a:defRPr/>
            </a:pPr>
            <a:fld id="{A8E6D014-17F3-4570-814F-33D31BD735B5}" type="slidenum">
              <a:rPr lang="en-US"/>
              <a:pPr>
                <a:defRPr/>
              </a:pPr>
              <a:t>‹#›</a:t>
            </a:fld>
            <a:endParaRPr lang="en-US"/>
          </a:p>
        </p:txBody>
      </p:sp>
    </p:spTree>
    <p:extLst>
      <p:ext uri="{BB962C8B-B14F-4D97-AF65-F5344CB8AC3E}">
        <p14:creationId xmlns:p14="http://schemas.microsoft.com/office/powerpoint/2010/main" val="18020808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8050" name="Rectangle 2"/>
          <p:cNvSpPr>
            <a:spLocks noGrp="1" noChangeArrowheads="1"/>
          </p:cNvSpPr>
          <p:nvPr>
            <p:ph type="hdr" sz="quarter"/>
          </p:nvPr>
        </p:nvSpPr>
        <p:spPr bwMode="auto">
          <a:xfrm>
            <a:off x="0" y="0"/>
            <a:ext cx="2945659"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a:latin typeface="Arial" charset="0"/>
                <a:cs typeface="+mn-cs"/>
              </a:defRPr>
            </a:lvl1pPr>
          </a:lstStyle>
          <a:p>
            <a:pPr>
              <a:defRPr/>
            </a:pPr>
            <a:endParaRPr lang="en-US"/>
          </a:p>
        </p:txBody>
      </p:sp>
      <p:sp>
        <p:nvSpPr>
          <p:cNvPr id="258051" name="Rectangle 3"/>
          <p:cNvSpPr>
            <a:spLocks noGrp="1" noChangeArrowheads="1"/>
          </p:cNvSpPr>
          <p:nvPr>
            <p:ph type="dt" idx="1"/>
          </p:nvPr>
        </p:nvSpPr>
        <p:spPr bwMode="auto">
          <a:xfrm>
            <a:off x="3850443" y="0"/>
            <a:ext cx="2945659"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latin typeface="Arial" charset="0"/>
                <a:cs typeface="+mn-cs"/>
              </a:defRPr>
            </a:lvl1pPr>
          </a:lstStyle>
          <a:p>
            <a:pPr>
              <a:defRPr/>
            </a:pPr>
            <a:endParaRPr lang="en-US"/>
          </a:p>
        </p:txBody>
      </p:sp>
      <p:sp>
        <p:nvSpPr>
          <p:cNvPr id="94212"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p:spPr>
      </p:sp>
      <p:sp>
        <p:nvSpPr>
          <p:cNvPr id="258053" name="Rectangle 5"/>
          <p:cNvSpPr>
            <a:spLocks noGrp="1" noChangeArrowheads="1"/>
          </p:cNvSpPr>
          <p:nvPr>
            <p:ph type="body" sz="quarter" idx="3"/>
          </p:nvPr>
        </p:nvSpPr>
        <p:spPr bwMode="auto">
          <a:xfrm>
            <a:off x="679768" y="4715153"/>
            <a:ext cx="5438140" cy="44669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58054" name="Rectangle 6"/>
          <p:cNvSpPr>
            <a:spLocks noGrp="1" noChangeArrowheads="1"/>
          </p:cNvSpPr>
          <p:nvPr>
            <p:ph type="ftr" sz="quarter" idx="4"/>
          </p:nvPr>
        </p:nvSpPr>
        <p:spPr bwMode="auto">
          <a:xfrm>
            <a:off x="0" y="9428583"/>
            <a:ext cx="2945659"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a:latin typeface="Arial" charset="0"/>
                <a:cs typeface="+mn-cs"/>
              </a:defRPr>
            </a:lvl1pPr>
          </a:lstStyle>
          <a:p>
            <a:pPr>
              <a:defRPr/>
            </a:pPr>
            <a:endParaRPr lang="en-US"/>
          </a:p>
        </p:txBody>
      </p:sp>
      <p:sp>
        <p:nvSpPr>
          <p:cNvPr id="258055" name="Rectangle 7"/>
          <p:cNvSpPr>
            <a:spLocks noGrp="1" noChangeArrowheads="1"/>
          </p:cNvSpPr>
          <p:nvPr>
            <p:ph type="sldNum" sz="quarter" idx="5"/>
          </p:nvPr>
        </p:nvSpPr>
        <p:spPr bwMode="auto">
          <a:xfrm>
            <a:off x="3850443" y="9428583"/>
            <a:ext cx="2945659"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latin typeface="Arial" charset="0"/>
                <a:cs typeface="+mn-cs"/>
              </a:defRPr>
            </a:lvl1pPr>
          </a:lstStyle>
          <a:p>
            <a:pPr>
              <a:defRPr/>
            </a:pPr>
            <a:fld id="{A12D2081-11A8-4D2D-8AEC-79191EAEF4E6}" type="slidenum">
              <a:rPr lang="en-US"/>
              <a:pPr>
                <a:defRPr/>
              </a:pPr>
              <a:t>‹#›</a:t>
            </a:fld>
            <a:endParaRPr lang="en-US"/>
          </a:p>
        </p:txBody>
      </p:sp>
    </p:spTree>
    <p:extLst>
      <p:ext uri="{BB962C8B-B14F-4D97-AF65-F5344CB8AC3E}">
        <p14:creationId xmlns:p14="http://schemas.microsoft.com/office/powerpoint/2010/main" val="324233715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3" name="Rectangle 7"/>
          <p:cNvSpPr>
            <a:spLocks noGrp="1" noChangeArrowheads="1"/>
          </p:cNvSpPr>
          <p:nvPr>
            <p:ph type="sldNum" sz="quarter" idx="5"/>
          </p:nvPr>
        </p:nvSpPr>
        <p:spPr>
          <a:noFill/>
        </p:spPr>
        <p:txBody>
          <a:bodyPr/>
          <a:lstStyle/>
          <a:p>
            <a:fld id="{4A5D025B-CE04-4EE7-94E8-0907F0ED5873}" type="slidenum">
              <a:rPr lang="en-US" smtClean="0">
                <a:cs typeface="Angsana New" charset="-34"/>
              </a:rPr>
              <a:pPr/>
              <a:t>1</a:t>
            </a:fld>
            <a:endParaRPr lang="en-US" smtClean="0">
              <a:cs typeface="Angsana New" charset="-34"/>
            </a:endParaRPr>
          </a:p>
        </p:txBody>
      </p:sp>
      <p:sp>
        <p:nvSpPr>
          <p:cNvPr id="105474" name="Rectangle 2"/>
          <p:cNvSpPr>
            <a:spLocks noGrp="1" noRot="1" noChangeAspect="1" noChangeArrowheads="1" noTextEdit="1"/>
          </p:cNvSpPr>
          <p:nvPr>
            <p:ph type="sldImg"/>
          </p:nvPr>
        </p:nvSpPr>
        <p:spPr>
          <a:ln/>
        </p:spPr>
      </p:sp>
      <p:sp>
        <p:nvSpPr>
          <p:cNvPr id="105475" name="Rectangle 3"/>
          <p:cNvSpPr>
            <a:spLocks noGrp="1" noChangeArrowheads="1"/>
          </p:cNvSpPr>
          <p:nvPr>
            <p:ph type="body" idx="1"/>
          </p:nvPr>
        </p:nvSpPr>
        <p:spPr>
          <a:noFill/>
          <a:ln/>
        </p:spPr>
        <p:txBody>
          <a:bodyPr/>
          <a:lstStyle/>
          <a:p>
            <a:pPr eaLnBrk="1" hangingPunct="1"/>
            <a:endParaRPr lang="th-TH" smtClean="0"/>
          </a:p>
        </p:txBody>
      </p:sp>
    </p:spTree>
    <p:extLst>
      <p:ext uri="{BB962C8B-B14F-4D97-AF65-F5344CB8AC3E}">
        <p14:creationId xmlns:p14="http://schemas.microsoft.com/office/powerpoint/2010/main" val="30515066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Slide Image Placeholder 1"/>
          <p:cNvSpPr>
            <a:spLocks noGrp="1" noRot="1" noChangeAspect="1" noTextEdit="1"/>
          </p:cNvSpPr>
          <p:nvPr>
            <p:ph type="sldImg"/>
          </p:nvPr>
        </p:nvSpPr>
        <p:spPr>
          <a:xfrm>
            <a:off x="917575" y="744538"/>
            <a:ext cx="4960938" cy="3721100"/>
          </a:xfrm>
          <a:ln/>
        </p:spPr>
      </p:sp>
      <p:sp>
        <p:nvSpPr>
          <p:cNvPr id="142339" name="Notes Placeholder 2"/>
          <p:cNvSpPr>
            <a:spLocks noGrp="1"/>
          </p:cNvSpPr>
          <p:nvPr>
            <p:ph type="body" idx="1"/>
          </p:nvPr>
        </p:nvSpPr>
        <p:spPr>
          <a:xfrm>
            <a:off x="681342" y="4716877"/>
            <a:ext cx="5434993" cy="4465263"/>
          </a:xfrm>
          <a:noFill/>
          <a:ln/>
        </p:spPr>
        <p:txBody>
          <a:bodyPr lIns="93177" tIns="46589" rIns="93177" bIns="46589"/>
          <a:lstStyle/>
          <a:p>
            <a:endParaRPr lang="th-TH" smtClean="0"/>
          </a:p>
        </p:txBody>
      </p:sp>
      <p:sp>
        <p:nvSpPr>
          <p:cNvPr id="142340" name="Slide Number Placeholder 3"/>
          <p:cNvSpPr txBox="1">
            <a:spLocks noGrp="1"/>
          </p:cNvSpPr>
          <p:nvPr/>
        </p:nvSpPr>
        <p:spPr bwMode="auto">
          <a:xfrm>
            <a:off x="3850443" y="9425137"/>
            <a:ext cx="2945659" cy="499779"/>
          </a:xfrm>
          <a:prstGeom prst="rect">
            <a:avLst/>
          </a:prstGeom>
          <a:noFill/>
          <a:ln w="9525">
            <a:noFill/>
            <a:miter lim="800000"/>
            <a:headEnd/>
            <a:tailEnd/>
          </a:ln>
        </p:spPr>
        <p:txBody>
          <a:bodyPr lIns="93177" tIns="46589" rIns="93177" bIns="46589" anchor="b"/>
          <a:lstStyle/>
          <a:p>
            <a:pPr algn="r" defTabSz="931863"/>
            <a:fld id="{82840D57-453C-402D-B8E2-73106001F019}" type="slidenum">
              <a:rPr lang="en-US" sz="1200" b="0">
                <a:latin typeface="Times New Roman" pitchFamily="18" charset="0"/>
                <a:cs typeface="Times New Roman" pitchFamily="18" charset="0"/>
              </a:rPr>
              <a:pPr algn="r" defTabSz="931863"/>
              <a:t>17</a:t>
            </a:fld>
            <a:endParaRPr lang="th-TH" sz="1200" b="0">
              <a:latin typeface="Times New Roman" pitchFamily="18" charset="0"/>
              <a:cs typeface="Times New Roman" pitchFamily="18" charset="0"/>
            </a:endParaRPr>
          </a:p>
        </p:txBody>
      </p:sp>
    </p:spTree>
    <p:extLst>
      <p:ext uri="{BB962C8B-B14F-4D97-AF65-F5344CB8AC3E}">
        <p14:creationId xmlns:p14="http://schemas.microsoft.com/office/powerpoint/2010/main" val="11232059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Slide Image Placeholder 1"/>
          <p:cNvSpPr>
            <a:spLocks noGrp="1" noRot="1" noChangeAspect="1" noTextEdit="1"/>
          </p:cNvSpPr>
          <p:nvPr>
            <p:ph type="sldImg"/>
          </p:nvPr>
        </p:nvSpPr>
        <p:spPr>
          <a:xfrm>
            <a:off x="917575" y="744538"/>
            <a:ext cx="4960938" cy="3721100"/>
          </a:xfrm>
          <a:ln/>
        </p:spPr>
      </p:sp>
      <p:sp>
        <p:nvSpPr>
          <p:cNvPr id="144387" name="Notes Placeholder 2"/>
          <p:cNvSpPr>
            <a:spLocks noGrp="1"/>
          </p:cNvSpPr>
          <p:nvPr>
            <p:ph type="body" idx="1"/>
          </p:nvPr>
        </p:nvSpPr>
        <p:spPr>
          <a:xfrm>
            <a:off x="681342" y="4716877"/>
            <a:ext cx="5434993" cy="4465263"/>
          </a:xfrm>
          <a:noFill/>
          <a:ln/>
        </p:spPr>
        <p:txBody>
          <a:bodyPr lIns="93177" tIns="46589" rIns="93177" bIns="46589"/>
          <a:lstStyle/>
          <a:p>
            <a:endParaRPr lang="th-TH" smtClean="0"/>
          </a:p>
        </p:txBody>
      </p:sp>
      <p:sp>
        <p:nvSpPr>
          <p:cNvPr id="144388" name="Slide Number Placeholder 3"/>
          <p:cNvSpPr txBox="1">
            <a:spLocks noGrp="1"/>
          </p:cNvSpPr>
          <p:nvPr/>
        </p:nvSpPr>
        <p:spPr bwMode="auto">
          <a:xfrm>
            <a:off x="3850443" y="9425137"/>
            <a:ext cx="2945659" cy="499779"/>
          </a:xfrm>
          <a:prstGeom prst="rect">
            <a:avLst/>
          </a:prstGeom>
          <a:noFill/>
          <a:ln w="9525">
            <a:noFill/>
            <a:miter lim="800000"/>
            <a:headEnd/>
            <a:tailEnd/>
          </a:ln>
        </p:spPr>
        <p:txBody>
          <a:bodyPr lIns="93177" tIns="46589" rIns="93177" bIns="46589" anchor="b"/>
          <a:lstStyle/>
          <a:p>
            <a:pPr algn="r" defTabSz="931863"/>
            <a:fld id="{4E6C52F4-E34D-468D-BD78-3F778D268356}" type="slidenum">
              <a:rPr lang="en-US" sz="1200" b="0">
                <a:latin typeface="Times New Roman" pitchFamily="18" charset="0"/>
                <a:cs typeface="Times New Roman" pitchFamily="18" charset="0"/>
              </a:rPr>
              <a:pPr algn="r" defTabSz="931863"/>
              <a:t>18</a:t>
            </a:fld>
            <a:endParaRPr lang="th-TH" sz="1200" b="0">
              <a:latin typeface="Times New Roman" pitchFamily="18" charset="0"/>
              <a:cs typeface="Times New Roman" pitchFamily="18" charset="0"/>
            </a:endParaRPr>
          </a:p>
        </p:txBody>
      </p:sp>
    </p:spTree>
    <p:extLst>
      <p:ext uri="{BB962C8B-B14F-4D97-AF65-F5344CB8AC3E}">
        <p14:creationId xmlns:p14="http://schemas.microsoft.com/office/powerpoint/2010/main" val="20712865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Slide Image Placeholder 1"/>
          <p:cNvSpPr>
            <a:spLocks noGrp="1" noRot="1" noChangeAspect="1" noTextEdit="1"/>
          </p:cNvSpPr>
          <p:nvPr>
            <p:ph type="sldImg"/>
          </p:nvPr>
        </p:nvSpPr>
        <p:spPr>
          <a:xfrm>
            <a:off x="917575" y="744538"/>
            <a:ext cx="4960938" cy="3721100"/>
          </a:xfrm>
          <a:ln/>
        </p:spPr>
      </p:sp>
      <p:sp>
        <p:nvSpPr>
          <p:cNvPr id="146435" name="Notes Placeholder 2"/>
          <p:cNvSpPr>
            <a:spLocks noGrp="1"/>
          </p:cNvSpPr>
          <p:nvPr>
            <p:ph type="body" idx="1"/>
          </p:nvPr>
        </p:nvSpPr>
        <p:spPr>
          <a:xfrm>
            <a:off x="681342" y="4716877"/>
            <a:ext cx="5434993" cy="4465263"/>
          </a:xfrm>
          <a:noFill/>
          <a:ln/>
        </p:spPr>
        <p:txBody>
          <a:bodyPr lIns="93177" tIns="46589" rIns="93177" bIns="46589"/>
          <a:lstStyle/>
          <a:p>
            <a:endParaRPr lang="th-TH" smtClean="0"/>
          </a:p>
        </p:txBody>
      </p:sp>
      <p:sp>
        <p:nvSpPr>
          <p:cNvPr id="146436" name="Slide Number Placeholder 3"/>
          <p:cNvSpPr txBox="1">
            <a:spLocks noGrp="1"/>
          </p:cNvSpPr>
          <p:nvPr/>
        </p:nvSpPr>
        <p:spPr bwMode="auto">
          <a:xfrm>
            <a:off x="3850443" y="9425137"/>
            <a:ext cx="2945659" cy="499779"/>
          </a:xfrm>
          <a:prstGeom prst="rect">
            <a:avLst/>
          </a:prstGeom>
          <a:noFill/>
          <a:ln w="9525">
            <a:noFill/>
            <a:miter lim="800000"/>
            <a:headEnd/>
            <a:tailEnd/>
          </a:ln>
        </p:spPr>
        <p:txBody>
          <a:bodyPr lIns="93177" tIns="46589" rIns="93177" bIns="46589" anchor="b"/>
          <a:lstStyle/>
          <a:p>
            <a:pPr algn="r" defTabSz="931863"/>
            <a:fld id="{10BF674D-E773-4FD9-AC29-540C34ACC344}" type="slidenum">
              <a:rPr lang="en-US" sz="1200" b="0">
                <a:latin typeface="Times New Roman" pitchFamily="18" charset="0"/>
                <a:cs typeface="Times New Roman" pitchFamily="18" charset="0"/>
              </a:rPr>
              <a:pPr algn="r" defTabSz="931863"/>
              <a:t>19</a:t>
            </a:fld>
            <a:endParaRPr lang="th-TH" sz="1200" b="0">
              <a:latin typeface="Times New Roman" pitchFamily="18" charset="0"/>
              <a:cs typeface="Times New Roman" pitchFamily="18" charset="0"/>
            </a:endParaRPr>
          </a:p>
        </p:txBody>
      </p:sp>
    </p:spTree>
    <p:extLst>
      <p:ext uri="{BB962C8B-B14F-4D97-AF65-F5344CB8AC3E}">
        <p14:creationId xmlns:p14="http://schemas.microsoft.com/office/powerpoint/2010/main" val="60400709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Slide Image Placeholder 1"/>
          <p:cNvSpPr>
            <a:spLocks noGrp="1" noRot="1" noChangeAspect="1" noTextEdit="1"/>
          </p:cNvSpPr>
          <p:nvPr>
            <p:ph type="sldImg"/>
          </p:nvPr>
        </p:nvSpPr>
        <p:spPr>
          <a:xfrm>
            <a:off x="917575" y="744538"/>
            <a:ext cx="4960938" cy="3721100"/>
          </a:xfrm>
          <a:ln/>
        </p:spPr>
      </p:sp>
      <p:sp>
        <p:nvSpPr>
          <p:cNvPr id="148483" name="Notes Placeholder 2"/>
          <p:cNvSpPr>
            <a:spLocks noGrp="1"/>
          </p:cNvSpPr>
          <p:nvPr>
            <p:ph type="body" idx="1"/>
          </p:nvPr>
        </p:nvSpPr>
        <p:spPr>
          <a:xfrm>
            <a:off x="681342" y="4716877"/>
            <a:ext cx="5434993" cy="4465263"/>
          </a:xfrm>
          <a:noFill/>
          <a:ln/>
        </p:spPr>
        <p:txBody>
          <a:bodyPr lIns="93177" tIns="46589" rIns="93177" bIns="46589"/>
          <a:lstStyle/>
          <a:p>
            <a:endParaRPr lang="th-TH" smtClean="0"/>
          </a:p>
        </p:txBody>
      </p:sp>
      <p:sp>
        <p:nvSpPr>
          <p:cNvPr id="148484" name="Slide Number Placeholder 3"/>
          <p:cNvSpPr txBox="1">
            <a:spLocks noGrp="1"/>
          </p:cNvSpPr>
          <p:nvPr/>
        </p:nvSpPr>
        <p:spPr bwMode="auto">
          <a:xfrm>
            <a:off x="3850443" y="9425137"/>
            <a:ext cx="2945659" cy="499779"/>
          </a:xfrm>
          <a:prstGeom prst="rect">
            <a:avLst/>
          </a:prstGeom>
          <a:noFill/>
          <a:ln w="9525">
            <a:noFill/>
            <a:miter lim="800000"/>
            <a:headEnd/>
            <a:tailEnd/>
          </a:ln>
        </p:spPr>
        <p:txBody>
          <a:bodyPr lIns="93177" tIns="46589" rIns="93177" bIns="46589" anchor="b"/>
          <a:lstStyle/>
          <a:p>
            <a:pPr algn="r" defTabSz="931863"/>
            <a:fld id="{7538E77D-5C52-4BB3-A04A-0463E844F069}" type="slidenum">
              <a:rPr lang="en-US" sz="1200" b="0">
                <a:latin typeface="Times New Roman" pitchFamily="18" charset="0"/>
                <a:cs typeface="Times New Roman" pitchFamily="18" charset="0"/>
              </a:rPr>
              <a:pPr algn="r" defTabSz="931863"/>
              <a:t>20</a:t>
            </a:fld>
            <a:endParaRPr lang="th-TH" sz="1200" b="0">
              <a:latin typeface="Times New Roman" pitchFamily="18" charset="0"/>
              <a:cs typeface="Times New Roman" pitchFamily="18" charset="0"/>
            </a:endParaRPr>
          </a:p>
        </p:txBody>
      </p:sp>
    </p:spTree>
    <p:extLst>
      <p:ext uri="{BB962C8B-B14F-4D97-AF65-F5344CB8AC3E}">
        <p14:creationId xmlns:p14="http://schemas.microsoft.com/office/powerpoint/2010/main" val="9809539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7"/>
          <p:cNvSpPr txBox="1">
            <a:spLocks noGrp="1" noChangeArrowheads="1"/>
          </p:cNvSpPr>
          <p:nvPr/>
        </p:nvSpPr>
        <p:spPr bwMode="auto">
          <a:xfrm>
            <a:off x="3850443" y="9428583"/>
            <a:ext cx="2945659" cy="496332"/>
          </a:xfrm>
          <a:prstGeom prst="rect">
            <a:avLst/>
          </a:prstGeom>
          <a:noFill/>
          <a:ln w="9525">
            <a:noFill/>
            <a:miter lim="800000"/>
            <a:headEnd/>
            <a:tailEnd/>
          </a:ln>
        </p:spPr>
        <p:txBody>
          <a:bodyPr anchor="b"/>
          <a:lstStyle/>
          <a:p>
            <a:pPr algn="r"/>
            <a:fld id="{0E44523C-9154-4307-AB10-930447004031}" type="slidenum">
              <a:rPr lang="en-US" sz="1200" b="0"/>
              <a:pPr algn="r"/>
              <a:t>21</a:t>
            </a:fld>
            <a:endParaRPr lang="en-US" sz="1200" b="0"/>
          </a:p>
        </p:txBody>
      </p:sp>
      <p:sp>
        <p:nvSpPr>
          <p:cNvPr id="182275" name="Rectangle 2"/>
          <p:cNvSpPr>
            <a:spLocks noGrp="1" noRot="1" noChangeAspect="1" noChangeArrowheads="1" noTextEdit="1"/>
          </p:cNvSpPr>
          <p:nvPr>
            <p:ph type="sldImg"/>
          </p:nvPr>
        </p:nvSpPr>
        <p:spPr>
          <a:ln/>
        </p:spPr>
      </p:sp>
      <p:sp>
        <p:nvSpPr>
          <p:cNvPr id="182276" name="Rectangle 3"/>
          <p:cNvSpPr>
            <a:spLocks noGrp="1" noChangeArrowheads="1"/>
          </p:cNvSpPr>
          <p:nvPr>
            <p:ph type="body" idx="1"/>
          </p:nvPr>
        </p:nvSpPr>
        <p:spPr>
          <a:noFill/>
          <a:ln/>
        </p:spPr>
        <p:txBody>
          <a:bodyPr/>
          <a:lstStyle/>
          <a:p>
            <a:pPr eaLnBrk="1" hangingPunct="1"/>
            <a:endParaRPr lang="th-TH" smtClean="0"/>
          </a:p>
        </p:txBody>
      </p:sp>
    </p:spTree>
    <p:extLst>
      <p:ext uri="{BB962C8B-B14F-4D97-AF65-F5344CB8AC3E}">
        <p14:creationId xmlns:p14="http://schemas.microsoft.com/office/powerpoint/2010/main" val="8064293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7"/>
          <p:cNvSpPr txBox="1">
            <a:spLocks noGrp="1" noChangeArrowheads="1"/>
          </p:cNvSpPr>
          <p:nvPr/>
        </p:nvSpPr>
        <p:spPr bwMode="auto">
          <a:xfrm>
            <a:off x="3850443" y="9428583"/>
            <a:ext cx="2945659" cy="496332"/>
          </a:xfrm>
          <a:prstGeom prst="rect">
            <a:avLst/>
          </a:prstGeom>
          <a:noFill/>
          <a:ln w="9525">
            <a:noFill/>
            <a:miter lim="800000"/>
            <a:headEnd/>
            <a:tailEnd/>
          </a:ln>
        </p:spPr>
        <p:txBody>
          <a:bodyPr anchor="b"/>
          <a:lstStyle/>
          <a:p>
            <a:pPr algn="r"/>
            <a:fld id="{E143E265-3545-42B7-B7C5-5E0A39524800}" type="slidenum">
              <a:rPr lang="en-US" sz="1200" b="0"/>
              <a:pPr algn="r"/>
              <a:t>22</a:t>
            </a:fld>
            <a:endParaRPr lang="en-US" sz="1200" b="0"/>
          </a:p>
        </p:txBody>
      </p:sp>
      <p:sp>
        <p:nvSpPr>
          <p:cNvPr id="184323" name="Rectangle 2"/>
          <p:cNvSpPr>
            <a:spLocks noGrp="1" noRot="1" noChangeAspect="1" noChangeArrowheads="1" noTextEdit="1"/>
          </p:cNvSpPr>
          <p:nvPr>
            <p:ph type="sldImg"/>
          </p:nvPr>
        </p:nvSpPr>
        <p:spPr>
          <a:ln/>
        </p:spPr>
      </p:sp>
      <p:sp>
        <p:nvSpPr>
          <p:cNvPr id="184324" name="Rectangle 3"/>
          <p:cNvSpPr>
            <a:spLocks noGrp="1" noChangeArrowheads="1"/>
          </p:cNvSpPr>
          <p:nvPr>
            <p:ph type="body" idx="1"/>
          </p:nvPr>
        </p:nvSpPr>
        <p:spPr>
          <a:noFill/>
          <a:ln/>
        </p:spPr>
        <p:txBody>
          <a:bodyPr/>
          <a:lstStyle/>
          <a:p>
            <a:pPr eaLnBrk="1" hangingPunct="1"/>
            <a:endParaRPr lang="th-TH" smtClean="0"/>
          </a:p>
        </p:txBody>
      </p:sp>
    </p:spTree>
    <p:extLst>
      <p:ext uri="{BB962C8B-B14F-4D97-AF65-F5344CB8AC3E}">
        <p14:creationId xmlns:p14="http://schemas.microsoft.com/office/powerpoint/2010/main" val="45240225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7"/>
          <p:cNvSpPr txBox="1">
            <a:spLocks noGrp="1" noChangeArrowheads="1"/>
          </p:cNvSpPr>
          <p:nvPr/>
        </p:nvSpPr>
        <p:spPr bwMode="auto">
          <a:xfrm>
            <a:off x="3850443" y="9428583"/>
            <a:ext cx="2945659" cy="496332"/>
          </a:xfrm>
          <a:prstGeom prst="rect">
            <a:avLst/>
          </a:prstGeom>
          <a:noFill/>
          <a:ln w="9525">
            <a:noFill/>
            <a:miter lim="800000"/>
            <a:headEnd/>
            <a:tailEnd/>
          </a:ln>
        </p:spPr>
        <p:txBody>
          <a:bodyPr anchor="b"/>
          <a:lstStyle/>
          <a:p>
            <a:pPr algn="r"/>
            <a:fld id="{31E27855-7C69-4E4C-BDE8-82C922AB2A02}" type="slidenum">
              <a:rPr lang="en-US" sz="1200" b="0"/>
              <a:pPr algn="r"/>
              <a:t>25</a:t>
            </a:fld>
            <a:endParaRPr lang="en-US" sz="1200" b="0"/>
          </a:p>
        </p:txBody>
      </p:sp>
      <p:sp>
        <p:nvSpPr>
          <p:cNvPr id="186371" name="Rectangle 2"/>
          <p:cNvSpPr>
            <a:spLocks noGrp="1" noRot="1" noChangeAspect="1" noChangeArrowheads="1" noTextEdit="1"/>
          </p:cNvSpPr>
          <p:nvPr>
            <p:ph type="sldImg"/>
          </p:nvPr>
        </p:nvSpPr>
        <p:spPr>
          <a:ln/>
        </p:spPr>
      </p:sp>
      <p:sp>
        <p:nvSpPr>
          <p:cNvPr id="186372" name="Rectangle 3"/>
          <p:cNvSpPr>
            <a:spLocks noGrp="1" noChangeArrowheads="1"/>
          </p:cNvSpPr>
          <p:nvPr>
            <p:ph type="body" idx="1"/>
          </p:nvPr>
        </p:nvSpPr>
        <p:spPr>
          <a:noFill/>
          <a:ln/>
        </p:spPr>
        <p:txBody>
          <a:bodyPr/>
          <a:lstStyle/>
          <a:p>
            <a:pPr eaLnBrk="1" hangingPunct="1"/>
            <a:endParaRPr lang="th-TH" smtClean="0"/>
          </a:p>
        </p:txBody>
      </p:sp>
    </p:spTree>
    <p:extLst>
      <p:ext uri="{BB962C8B-B14F-4D97-AF65-F5344CB8AC3E}">
        <p14:creationId xmlns:p14="http://schemas.microsoft.com/office/powerpoint/2010/main" val="121479593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7"/>
          <p:cNvSpPr txBox="1">
            <a:spLocks noGrp="1" noChangeArrowheads="1"/>
          </p:cNvSpPr>
          <p:nvPr/>
        </p:nvSpPr>
        <p:spPr bwMode="auto">
          <a:xfrm>
            <a:off x="3850443" y="9428583"/>
            <a:ext cx="2945659" cy="496332"/>
          </a:xfrm>
          <a:prstGeom prst="rect">
            <a:avLst/>
          </a:prstGeom>
          <a:noFill/>
          <a:ln w="9525">
            <a:noFill/>
            <a:miter lim="800000"/>
            <a:headEnd/>
            <a:tailEnd/>
          </a:ln>
        </p:spPr>
        <p:txBody>
          <a:bodyPr anchor="b"/>
          <a:lstStyle/>
          <a:p>
            <a:pPr algn="r"/>
            <a:fld id="{50257EB2-1C4D-49D5-9178-7E61C7A0C2DE}" type="slidenum">
              <a:rPr lang="en-US" sz="1200" b="0"/>
              <a:pPr algn="r"/>
              <a:t>26</a:t>
            </a:fld>
            <a:endParaRPr lang="en-US" sz="1200" b="0"/>
          </a:p>
        </p:txBody>
      </p:sp>
      <p:sp>
        <p:nvSpPr>
          <p:cNvPr id="188419" name="Rectangle 2"/>
          <p:cNvSpPr>
            <a:spLocks noGrp="1" noRot="1" noChangeAspect="1" noChangeArrowheads="1" noTextEdit="1"/>
          </p:cNvSpPr>
          <p:nvPr>
            <p:ph type="sldImg"/>
          </p:nvPr>
        </p:nvSpPr>
        <p:spPr>
          <a:ln/>
        </p:spPr>
      </p:sp>
      <p:sp>
        <p:nvSpPr>
          <p:cNvPr id="188420" name="Rectangle 3"/>
          <p:cNvSpPr>
            <a:spLocks noGrp="1" noChangeArrowheads="1"/>
          </p:cNvSpPr>
          <p:nvPr>
            <p:ph type="body" idx="1"/>
          </p:nvPr>
        </p:nvSpPr>
        <p:spPr>
          <a:noFill/>
          <a:ln/>
        </p:spPr>
        <p:txBody>
          <a:bodyPr/>
          <a:lstStyle/>
          <a:p>
            <a:pPr eaLnBrk="1" hangingPunct="1"/>
            <a:endParaRPr lang="th-TH" smtClean="0"/>
          </a:p>
        </p:txBody>
      </p:sp>
    </p:spTree>
    <p:extLst>
      <p:ext uri="{BB962C8B-B14F-4D97-AF65-F5344CB8AC3E}">
        <p14:creationId xmlns:p14="http://schemas.microsoft.com/office/powerpoint/2010/main" val="355214924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EC3CCD1-37CD-403B-B526-E7D802660B1D}" type="slidenum">
              <a:rPr lang="en-US" altLang="en-US"/>
              <a:pPr/>
              <a:t>27</a:t>
            </a:fld>
            <a:endParaRPr lang="en-US" altLang="en-US"/>
          </a:p>
        </p:txBody>
      </p:sp>
      <p:sp>
        <p:nvSpPr>
          <p:cNvPr id="632834" name="Rectangle 2"/>
          <p:cNvSpPr>
            <a:spLocks noGrp="1" noChangeArrowheads="1"/>
          </p:cNvSpPr>
          <p:nvPr>
            <p:ph type="body" idx="1"/>
          </p:nvPr>
        </p:nvSpPr>
        <p:spPr>
          <a:noFill/>
          <a:ln/>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r>
              <a:rPr lang="en-US" altLang="en-US"/>
              <a:t>Hypothesis testing can also be performed on proportions. These tests work similarly to hypothesis testing using the standard normal distribution to test the mean. That is, reject the null hypothesis that the population proportion equals some hypothesized value at the alpha level of significance if and only if the appropriate rejection point rule, or equivalently, the corresponding p-value is less than alpha.</a:t>
            </a:r>
          </a:p>
          <a:p>
            <a:endParaRPr lang="en-US" altLang="en-US"/>
          </a:p>
          <a:p>
            <a:r>
              <a:rPr lang="en-US" altLang="en-US"/>
              <a:t>In general, we have the following three rules:</a:t>
            </a:r>
          </a:p>
          <a:p>
            <a:endParaRPr lang="en-US" altLang="en-US"/>
          </a:p>
          <a:p>
            <a:r>
              <a:rPr lang="en-US" altLang="en-US"/>
              <a:t>One, for an alternative hypothesis that the population proportion exceeds some value, reject the null hypothesis if the test statistic exceeds the critical value from the standard normal distribution. This point will have alpha percent of the area to its right.</a:t>
            </a:r>
          </a:p>
          <a:p>
            <a:endParaRPr lang="en-US" altLang="en-US"/>
          </a:p>
          <a:p>
            <a:r>
              <a:rPr lang="en-US" altLang="en-US"/>
              <a:t>Two, for an alternative hypothesis that the population proportion is less than some value, reject the null hypothesis if the test statistic is less than the critical value from the standard normal distribution. This point will have alpha percent of the area to its left.</a:t>
            </a:r>
          </a:p>
          <a:p>
            <a:endParaRPr lang="en-US" altLang="en-US"/>
          </a:p>
          <a:p>
            <a:r>
              <a:rPr lang="en-US" altLang="en-US"/>
              <a:t>Three, for an alternative hypothesis that the population proportion is not equal to some value, reject the null hypothesis if the test statistic is greater than the absolute value of the critical value from the standard normal distribution. This point will have alpha divided by two percent of the area to its right with the same area to the left of its negative value.</a:t>
            </a:r>
          </a:p>
          <a:p>
            <a:endParaRPr lang="en-US" altLang="en-US"/>
          </a:p>
          <a:p>
            <a:r>
              <a:rPr lang="en-US" altLang="en-US"/>
              <a:t>The formula for the test statistic is shown on the slide. Note that p hat is the sample proportion and p sub zero is the hypothesized proportion.</a:t>
            </a:r>
          </a:p>
          <a:p>
            <a:endParaRPr lang="en-US" altLang="en-US"/>
          </a:p>
        </p:txBody>
      </p:sp>
      <p:sp>
        <p:nvSpPr>
          <p:cNvPr id="632835" name="Rectangle 3"/>
          <p:cNvSpPr>
            <a:spLocks noGrp="1" noRot="1" noChangeAspect="1" noChangeArrowheads="1" noTextEdit="1"/>
          </p:cNvSpPr>
          <p:nvPr>
            <p:ph type="sldImg"/>
          </p:nvPr>
        </p:nvSpPr>
        <p:spPr>
          <a:xfrm>
            <a:off x="1150938" y="692150"/>
            <a:ext cx="4556125" cy="3416300"/>
          </a:xfrm>
          <a:ln w="12700" cap="flat">
            <a:solidFill>
              <a:schemeClr val="tx1"/>
            </a:solidFill>
          </a:ln>
          <a:extLst>
            <a:ext uri="{909E8E84-426E-40DD-AFC4-6F175D3DCCD1}">
              <a14:hiddenFill xmlns:a14="http://schemas.microsoft.com/office/drawing/2010/main">
                <a:noFill/>
              </a14:hiddenFill>
            </a:ext>
          </a:extLst>
        </p:spPr>
      </p:sp>
    </p:spTree>
    <p:extLst>
      <p:ext uri="{BB962C8B-B14F-4D97-AF65-F5344CB8AC3E}">
        <p14:creationId xmlns:p14="http://schemas.microsoft.com/office/powerpoint/2010/main" val="239082492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55D9AB4-87A5-401D-9A4F-EBF3590B135D}" type="slidenum">
              <a:rPr lang="en-US" altLang="en-US"/>
              <a:pPr/>
              <a:t>28</a:t>
            </a:fld>
            <a:endParaRPr lang="en-US" altLang="en-US"/>
          </a:p>
        </p:txBody>
      </p:sp>
      <p:sp>
        <p:nvSpPr>
          <p:cNvPr id="609282" name="Rectangle 2"/>
          <p:cNvSpPr>
            <a:spLocks noGrp="1" noRot="1" noChangeAspect="1" noChangeArrowheads="1" noTextEdit="1"/>
          </p:cNvSpPr>
          <p:nvPr>
            <p:ph type="sldImg"/>
          </p:nvPr>
        </p:nvSpPr>
        <p:spPr>
          <a:ln/>
        </p:spPr>
      </p:sp>
      <p:sp>
        <p:nvSpPr>
          <p:cNvPr id="609283" name="Rectangle 3"/>
          <p:cNvSpPr>
            <a:spLocks noGrp="1" noChangeArrowheads="1"/>
          </p:cNvSpPr>
          <p:nvPr>
            <p:ph type="body" idx="1"/>
          </p:nvPr>
        </p:nvSpPr>
        <p:spPr/>
        <p:txBody>
          <a:bodyPr/>
          <a:lstStyle/>
          <a:p>
            <a:endParaRPr lang="th-TH" altLang="en-US" sz="1000"/>
          </a:p>
        </p:txBody>
      </p:sp>
    </p:spTree>
    <p:extLst>
      <p:ext uri="{BB962C8B-B14F-4D97-AF65-F5344CB8AC3E}">
        <p14:creationId xmlns:p14="http://schemas.microsoft.com/office/powerpoint/2010/main" val="219270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7" name="Rectangle 7"/>
          <p:cNvSpPr>
            <a:spLocks noGrp="1" noChangeArrowheads="1"/>
          </p:cNvSpPr>
          <p:nvPr>
            <p:ph type="sldNum" sz="quarter" idx="5"/>
          </p:nvPr>
        </p:nvSpPr>
        <p:spPr>
          <a:noFill/>
        </p:spPr>
        <p:txBody>
          <a:bodyPr/>
          <a:lstStyle/>
          <a:p>
            <a:fld id="{28FB7FE1-4D0D-42B5-8DD9-357A9960D87D}" type="slidenum">
              <a:rPr lang="en-US" smtClean="0">
                <a:cs typeface="Angsana New" charset="-34"/>
              </a:rPr>
              <a:pPr/>
              <a:t>2</a:t>
            </a:fld>
            <a:endParaRPr lang="en-US" smtClean="0">
              <a:cs typeface="Angsana New" charset="-34"/>
            </a:endParaRPr>
          </a:p>
        </p:txBody>
      </p:sp>
      <p:sp>
        <p:nvSpPr>
          <p:cNvPr id="111618" name="Rectangle 2"/>
          <p:cNvSpPr>
            <a:spLocks noGrp="1" noRot="1" noChangeAspect="1" noChangeArrowheads="1" noTextEdit="1"/>
          </p:cNvSpPr>
          <p:nvPr>
            <p:ph type="sldImg"/>
          </p:nvPr>
        </p:nvSpPr>
        <p:spPr>
          <a:ln/>
        </p:spPr>
      </p:sp>
      <p:sp>
        <p:nvSpPr>
          <p:cNvPr id="111619" name="Rectangle 3"/>
          <p:cNvSpPr>
            <a:spLocks noGrp="1" noChangeArrowheads="1"/>
          </p:cNvSpPr>
          <p:nvPr>
            <p:ph type="body" idx="1"/>
          </p:nvPr>
        </p:nvSpPr>
        <p:spPr>
          <a:noFill/>
          <a:ln/>
        </p:spPr>
        <p:txBody>
          <a:bodyPr/>
          <a:lstStyle/>
          <a:p>
            <a:pPr eaLnBrk="1" hangingPunct="1"/>
            <a:endParaRPr lang="th-TH" smtClean="0"/>
          </a:p>
        </p:txBody>
      </p:sp>
    </p:spTree>
    <p:extLst>
      <p:ext uri="{BB962C8B-B14F-4D97-AF65-F5344CB8AC3E}">
        <p14:creationId xmlns:p14="http://schemas.microsoft.com/office/powerpoint/2010/main" val="30961993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7"/>
          <p:cNvSpPr txBox="1">
            <a:spLocks noGrp="1" noChangeArrowheads="1"/>
          </p:cNvSpPr>
          <p:nvPr/>
        </p:nvSpPr>
        <p:spPr bwMode="auto">
          <a:xfrm>
            <a:off x="3850443" y="9428583"/>
            <a:ext cx="2945659" cy="496332"/>
          </a:xfrm>
          <a:prstGeom prst="rect">
            <a:avLst/>
          </a:prstGeom>
          <a:noFill/>
          <a:ln w="9525">
            <a:noFill/>
            <a:miter lim="800000"/>
            <a:headEnd/>
            <a:tailEnd/>
          </a:ln>
        </p:spPr>
        <p:txBody>
          <a:bodyPr anchor="b"/>
          <a:lstStyle/>
          <a:p>
            <a:pPr algn="r"/>
            <a:fld id="{841ECC1A-AF7C-45D2-A06D-9430B9D094D7}" type="slidenum">
              <a:rPr lang="en-US" sz="1200" b="0"/>
              <a:pPr algn="r"/>
              <a:t>3</a:t>
            </a:fld>
            <a:endParaRPr lang="en-US" sz="1200" b="0"/>
          </a:p>
        </p:txBody>
      </p:sp>
      <p:sp>
        <p:nvSpPr>
          <p:cNvPr id="167939" name="Rectangle 2"/>
          <p:cNvSpPr>
            <a:spLocks noGrp="1" noRot="1" noChangeAspect="1" noChangeArrowheads="1" noTextEdit="1"/>
          </p:cNvSpPr>
          <p:nvPr>
            <p:ph type="sldImg"/>
          </p:nvPr>
        </p:nvSpPr>
        <p:spPr>
          <a:ln/>
        </p:spPr>
      </p:sp>
      <p:sp>
        <p:nvSpPr>
          <p:cNvPr id="167940" name="Rectangle 3"/>
          <p:cNvSpPr>
            <a:spLocks noGrp="1" noChangeArrowheads="1"/>
          </p:cNvSpPr>
          <p:nvPr>
            <p:ph type="body" idx="1"/>
          </p:nvPr>
        </p:nvSpPr>
        <p:spPr>
          <a:noFill/>
          <a:ln/>
        </p:spPr>
        <p:txBody>
          <a:bodyPr/>
          <a:lstStyle/>
          <a:p>
            <a:pPr eaLnBrk="1" hangingPunct="1"/>
            <a:endParaRPr lang="th-TH" smtClean="0"/>
          </a:p>
        </p:txBody>
      </p:sp>
    </p:spTree>
    <p:extLst>
      <p:ext uri="{BB962C8B-B14F-4D97-AF65-F5344CB8AC3E}">
        <p14:creationId xmlns:p14="http://schemas.microsoft.com/office/powerpoint/2010/main" val="9909692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7"/>
          <p:cNvSpPr txBox="1">
            <a:spLocks noGrp="1" noChangeArrowheads="1"/>
          </p:cNvSpPr>
          <p:nvPr/>
        </p:nvSpPr>
        <p:spPr bwMode="auto">
          <a:xfrm>
            <a:off x="3850443" y="9428583"/>
            <a:ext cx="2945659" cy="496332"/>
          </a:xfrm>
          <a:prstGeom prst="rect">
            <a:avLst/>
          </a:prstGeom>
          <a:noFill/>
          <a:ln w="9525">
            <a:noFill/>
            <a:miter lim="800000"/>
            <a:headEnd/>
            <a:tailEnd/>
          </a:ln>
        </p:spPr>
        <p:txBody>
          <a:bodyPr anchor="b"/>
          <a:lstStyle/>
          <a:p>
            <a:pPr algn="r"/>
            <a:fld id="{FBBACC8D-5849-48B9-9B03-C80F66BAFD32}" type="slidenum">
              <a:rPr lang="en-US" sz="1200" b="0"/>
              <a:pPr algn="r"/>
              <a:t>4</a:t>
            </a:fld>
            <a:endParaRPr lang="en-US" sz="1200" b="0"/>
          </a:p>
        </p:txBody>
      </p:sp>
      <p:sp>
        <p:nvSpPr>
          <p:cNvPr id="169987" name="Rectangle 2"/>
          <p:cNvSpPr>
            <a:spLocks noGrp="1" noRot="1" noChangeAspect="1" noChangeArrowheads="1" noTextEdit="1"/>
          </p:cNvSpPr>
          <p:nvPr>
            <p:ph type="sldImg"/>
          </p:nvPr>
        </p:nvSpPr>
        <p:spPr>
          <a:ln/>
        </p:spPr>
      </p:sp>
      <p:sp>
        <p:nvSpPr>
          <p:cNvPr id="169988" name="Rectangle 3"/>
          <p:cNvSpPr>
            <a:spLocks noGrp="1" noChangeArrowheads="1"/>
          </p:cNvSpPr>
          <p:nvPr>
            <p:ph type="body" idx="1"/>
          </p:nvPr>
        </p:nvSpPr>
        <p:spPr>
          <a:noFill/>
          <a:ln/>
        </p:spPr>
        <p:txBody>
          <a:bodyPr/>
          <a:lstStyle/>
          <a:p>
            <a:pPr eaLnBrk="1" hangingPunct="1"/>
            <a:endParaRPr lang="th-TH" smtClean="0"/>
          </a:p>
        </p:txBody>
      </p:sp>
    </p:spTree>
    <p:extLst>
      <p:ext uri="{BB962C8B-B14F-4D97-AF65-F5344CB8AC3E}">
        <p14:creationId xmlns:p14="http://schemas.microsoft.com/office/powerpoint/2010/main" val="14316015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7"/>
          <p:cNvSpPr txBox="1">
            <a:spLocks noGrp="1" noChangeArrowheads="1"/>
          </p:cNvSpPr>
          <p:nvPr/>
        </p:nvSpPr>
        <p:spPr bwMode="auto">
          <a:xfrm>
            <a:off x="3850443" y="9428583"/>
            <a:ext cx="2945659" cy="496332"/>
          </a:xfrm>
          <a:prstGeom prst="rect">
            <a:avLst/>
          </a:prstGeom>
          <a:noFill/>
          <a:ln w="9525">
            <a:noFill/>
            <a:miter lim="800000"/>
            <a:headEnd/>
            <a:tailEnd/>
          </a:ln>
        </p:spPr>
        <p:txBody>
          <a:bodyPr anchor="b"/>
          <a:lstStyle/>
          <a:p>
            <a:pPr algn="r"/>
            <a:fld id="{30BE8F1F-A631-426C-938A-FD7B34EA3907}" type="slidenum">
              <a:rPr lang="en-US" sz="1200" b="0"/>
              <a:pPr algn="r"/>
              <a:t>5</a:t>
            </a:fld>
            <a:endParaRPr lang="en-US" sz="1200" b="0"/>
          </a:p>
        </p:txBody>
      </p:sp>
      <p:sp>
        <p:nvSpPr>
          <p:cNvPr id="172035" name="Rectangle 2"/>
          <p:cNvSpPr>
            <a:spLocks noGrp="1" noRot="1" noChangeAspect="1" noChangeArrowheads="1" noTextEdit="1"/>
          </p:cNvSpPr>
          <p:nvPr>
            <p:ph type="sldImg"/>
          </p:nvPr>
        </p:nvSpPr>
        <p:spPr>
          <a:ln/>
        </p:spPr>
      </p:sp>
      <p:sp>
        <p:nvSpPr>
          <p:cNvPr id="172036" name="Rectangle 3"/>
          <p:cNvSpPr>
            <a:spLocks noGrp="1" noChangeArrowheads="1"/>
          </p:cNvSpPr>
          <p:nvPr>
            <p:ph type="body" idx="1"/>
          </p:nvPr>
        </p:nvSpPr>
        <p:spPr>
          <a:noFill/>
          <a:ln/>
        </p:spPr>
        <p:txBody>
          <a:bodyPr/>
          <a:lstStyle/>
          <a:p>
            <a:pPr eaLnBrk="1" hangingPunct="1"/>
            <a:endParaRPr lang="th-TH" smtClean="0"/>
          </a:p>
        </p:txBody>
      </p:sp>
    </p:spTree>
    <p:extLst>
      <p:ext uri="{BB962C8B-B14F-4D97-AF65-F5344CB8AC3E}">
        <p14:creationId xmlns:p14="http://schemas.microsoft.com/office/powerpoint/2010/main" val="22940268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7"/>
          <p:cNvSpPr txBox="1">
            <a:spLocks noGrp="1" noChangeArrowheads="1"/>
          </p:cNvSpPr>
          <p:nvPr/>
        </p:nvSpPr>
        <p:spPr bwMode="auto">
          <a:xfrm>
            <a:off x="3850443" y="9428583"/>
            <a:ext cx="2945659" cy="496332"/>
          </a:xfrm>
          <a:prstGeom prst="rect">
            <a:avLst/>
          </a:prstGeom>
          <a:noFill/>
          <a:ln w="9525">
            <a:noFill/>
            <a:miter lim="800000"/>
            <a:headEnd/>
            <a:tailEnd/>
          </a:ln>
        </p:spPr>
        <p:txBody>
          <a:bodyPr anchor="b"/>
          <a:lstStyle/>
          <a:p>
            <a:pPr algn="r"/>
            <a:fld id="{1ABFE007-72C9-4E56-93D6-5B59DC869DF6}" type="slidenum">
              <a:rPr lang="en-US" sz="1200" b="0"/>
              <a:pPr algn="r"/>
              <a:t>6</a:t>
            </a:fld>
            <a:endParaRPr lang="en-US" sz="1200" b="0"/>
          </a:p>
        </p:txBody>
      </p:sp>
      <p:sp>
        <p:nvSpPr>
          <p:cNvPr id="174083" name="Rectangle 2"/>
          <p:cNvSpPr>
            <a:spLocks noGrp="1" noRot="1" noChangeAspect="1" noChangeArrowheads="1" noTextEdit="1"/>
          </p:cNvSpPr>
          <p:nvPr>
            <p:ph type="sldImg"/>
          </p:nvPr>
        </p:nvSpPr>
        <p:spPr>
          <a:ln/>
        </p:spPr>
      </p:sp>
      <p:sp>
        <p:nvSpPr>
          <p:cNvPr id="174084" name="Rectangle 3"/>
          <p:cNvSpPr>
            <a:spLocks noGrp="1" noChangeArrowheads="1"/>
          </p:cNvSpPr>
          <p:nvPr>
            <p:ph type="body" idx="1"/>
          </p:nvPr>
        </p:nvSpPr>
        <p:spPr>
          <a:noFill/>
          <a:ln/>
        </p:spPr>
        <p:txBody>
          <a:bodyPr/>
          <a:lstStyle/>
          <a:p>
            <a:pPr eaLnBrk="1" hangingPunct="1"/>
            <a:endParaRPr lang="th-TH" smtClean="0"/>
          </a:p>
        </p:txBody>
      </p:sp>
    </p:spTree>
    <p:extLst>
      <p:ext uri="{BB962C8B-B14F-4D97-AF65-F5344CB8AC3E}">
        <p14:creationId xmlns:p14="http://schemas.microsoft.com/office/powerpoint/2010/main" val="27443199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7"/>
          <p:cNvSpPr txBox="1">
            <a:spLocks noGrp="1" noChangeArrowheads="1"/>
          </p:cNvSpPr>
          <p:nvPr/>
        </p:nvSpPr>
        <p:spPr bwMode="auto">
          <a:xfrm>
            <a:off x="3850443" y="9428583"/>
            <a:ext cx="2945659" cy="496332"/>
          </a:xfrm>
          <a:prstGeom prst="rect">
            <a:avLst/>
          </a:prstGeom>
          <a:noFill/>
          <a:ln w="9525">
            <a:noFill/>
            <a:miter lim="800000"/>
            <a:headEnd/>
            <a:tailEnd/>
          </a:ln>
        </p:spPr>
        <p:txBody>
          <a:bodyPr anchor="b"/>
          <a:lstStyle/>
          <a:p>
            <a:pPr algn="r"/>
            <a:fld id="{3219DF0B-C8DE-46BD-803D-F0A820C69FDE}" type="slidenum">
              <a:rPr lang="en-US" sz="1200" b="0"/>
              <a:pPr algn="r"/>
              <a:t>8</a:t>
            </a:fld>
            <a:endParaRPr lang="en-US" sz="1200" b="0"/>
          </a:p>
        </p:txBody>
      </p:sp>
      <p:sp>
        <p:nvSpPr>
          <p:cNvPr id="176131" name="Rectangle 2"/>
          <p:cNvSpPr>
            <a:spLocks noGrp="1" noRot="1" noChangeAspect="1" noChangeArrowheads="1" noTextEdit="1"/>
          </p:cNvSpPr>
          <p:nvPr>
            <p:ph type="sldImg"/>
          </p:nvPr>
        </p:nvSpPr>
        <p:spPr>
          <a:ln/>
        </p:spPr>
      </p:sp>
      <p:sp>
        <p:nvSpPr>
          <p:cNvPr id="176132" name="Rectangle 3"/>
          <p:cNvSpPr>
            <a:spLocks noGrp="1" noChangeArrowheads="1"/>
          </p:cNvSpPr>
          <p:nvPr>
            <p:ph type="body" idx="1"/>
          </p:nvPr>
        </p:nvSpPr>
        <p:spPr>
          <a:noFill/>
          <a:ln/>
        </p:spPr>
        <p:txBody>
          <a:bodyPr/>
          <a:lstStyle/>
          <a:p>
            <a:pPr eaLnBrk="1" hangingPunct="1"/>
            <a:endParaRPr lang="th-TH" smtClean="0"/>
          </a:p>
        </p:txBody>
      </p:sp>
    </p:spTree>
    <p:extLst>
      <p:ext uri="{BB962C8B-B14F-4D97-AF65-F5344CB8AC3E}">
        <p14:creationId xmlns:p14="http://schemas.microsoft.com/office/powerpoint/2010/main" val="40469075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7"/>
          <p:cNvSpPr txBox="1">
            <a:spLocks noGrp="1" noChangeArrowheads="1"/>
          </p:cNvSpPr>
          <p:nvPr/>
        </p:nvSpPr>
        <p:spPr bwMode="auto">
          <a:xfrm>
            <a:off x="3850443" y="9428583"/>
            <a:ext cx="2945659" cy="496332"/>
          </a:xfrm>
          <a:prstGeom prst="rect">
            <a:avLst/>
          </a:prstGeom>
          <a:noFill/>
          <a:ln w="9525">
            <a:noFill/>
            <a:miter lim="800000"/>
            <a:headEnd/>
            <a:tailEnd/>
          </a:ln>
        </p:spPr>
        <p:txBody>
          <a:bodyPr anchor="b"/>
          <a:lstStyle/>
          <a:p>
            <a:pPr algn="r"/>
            <a:fld id="{9473474F-6DFB-44EE-949B-227B5080B73A}" type="slidenum">
              <a:rPr lang="en-US" sz="1200" b="0"/>
              <a:pPr algn="r"/>
              <a:t>9</a:t>
            </a:fld>
            <a:endParaRPr lang="en-US" sz="1200" b="0"/>
          </a:p>
        </p:txBody>
      </p:sp>
      <p:sp>
        <p:nvSpPr>
          <p:cNvPr id="178179" name="Rectangle 2"/>
          <p:cNvSpPr>
            <a:spLocks noGrp="1" noRot="1" noChangeAspect="1" noChangeArrowheads="1" noTextEdit="1"/>
          </p:cNvSpPr>
          <p:nvPr>
            <p:ph type="sldImg"/>
          </p:nvPr>
        </p:nvSpPr>
        <p:spPr>
          <a:ln/>
        </p:spPr>
      </p:sp>
      <p:sp>
        <p:nvSpPr>
          <p:cNvPr id="178180" name="Rectangle 3"/>
          <p:cNvSpPr>
            <a:spLocks noGrp="1" noChangeArrowheads="1"/>
          </p:cNvSpPr>
          <p:nvPr>
            <p:ph type="body" idx="1"/>
          </p:nvPr>
        </p:nvSpPr>
        <p:spPr>
          <a:noFill/>
          <a:ln/>
        </p:spPr>
        <p:txBody>
          <a:bodyPr/>
          <a:lstStyle/>
          <a:p>
            <a:pPr eaLnBrk="1" hangingPunct="1"/>
            <a:endParaRPr lang="th-TH" smtClean="0"/>
          </a:p>
        </p:txBody>
      </p:sp>
    </p:spTree>
    <p:extLst>
      <p:ext uri="{BB962C8B-B14F-4D97-AF65-F5344CB8AC3E}">
        <p14:creationId xmlns:p14="http://schemas.microsoft.com/office/powerpoint/2010/main" val="42903500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p:cNvSpPr>
            <a:spLocks noGrp="1" noRot="1" noChangeAspect="1" noTextEdit="1"/>
          </p:cNvSpPr>
          <p:nvPr>
            <p:ph type="sldImg"/>
          </p:nvPr>
        </p:nvSpPr>
        <p:spPr>
          <a:xfrm>
            <a:off x="917575" y="744538"/>
            <a:ext cx="4960938" cy="3721100"/>
          </a:xfrm>
          <a:ln/>
        </p:spPr>
      </p:sp>
      <p:sp>
        <p:nvSpPr>
          <p:cNvPr id="135171" name="Notes Placeholder 2"/>
          <p:cNvSpPr>
            <a:spLocks noGrp="1"/>
          </p:cNvSpPr>
          <p:nvPr>
            <p:ph type="body" idx="1"/>
          </p:nvPr>
        </p:nvSpPr>
        <p:spPr>
          <a:xfrm>
            <a:off x="681342" y="4716877"/>
            <a:ext cx="5434993" cy="4465263"/>
          </a:xfrm>
          <a:noFill/>
          <a:ln/>
        </p:spPr>
        <p:txBody>
          <a:bodyPr lIns="93177" tIns="46589" rIns="93177" bIns="46589"/>
          <a:lstStyle/>
          <a:p>
            <a:endParaRPr lang="th-TH" smtClean="0"/>
          </a:p>
        </p:txBody>
      </p:sp>
      <p:sp>
        <p:nvSpPr>
          <p:cNvPr id="135172" name="Date Placeholder 3"/>
          <p:cNvSpPr txBox="1">
            <a:spLocks noGrp="1"/>
          </p:cNvSpPr>
          <p:nvPr/>
        </p:nvSpPr>
        <p:spPr bwMode="auto">
          <a:xfrm>
            <a:off x="3850443" y="0"/>
            <a:ext cx="2945659" cy="498056"/>
          </a:xfrm>
          <a:prstGeom prst="rect">
            <a:avLst/>
          </a:prstGeom>
          <a:noFill/>
          <a:ln w="9525">
            <a:noFill/>
            <a:miter lim="800000"/>
            <a:headEnd/>
            <a:tailEnd/>
          </a:ln>
        </p:spPr>
        <p:txBody>
          <a:bodyPr lIns="93177" tIns="46589" rIns="93177" bIns="46589"/>
          <a:lstStyle/>
          <a:p>
            <a:pPr algn="r" defTabSz="931863"/>
            <a:r>
              <a:rPr lang="en-US" sz="1200" b="0">
                <a:latin typeface="Times New Roman" pitchFamily="18" charset="0"/>
                <a:cs typeface="Times New Roman" pitchFamily="18" charset="0"/>
              </a:rPr>
              <a:t>ICSC 303 - Statistics</a:t>
            </a:r>
          </a:p>
        </p:txBody>
      </p:sp>
      <p:sp>
        <p:nvSpPr>
          <p:cNvPr id="135173" name="Slide Number Placeholder 4"/>
          <p:cNvSpPr txBox="1">
            <a:spLocks noGrp="1"/>
          </p:cNvSpPr>
          <p:nvPr/>
        </p:nvSpPr>
        <p:spPr bwMode="auto">
          <a:xfrm>
            <a:off x="3850443" y="9425137"/>
            <a:ext cx="2945659" cy="499779"/>
          </a:xfrm>
          <a:prstGeom prst="rect">
            <a:avLst/>
          </a:prstGeom>
          <a:noFill/>
          <a:ln w="9525">
            <a:noFill/>
            <a:miter lim="800000"/>
            <a:headEnd/>
            <a:tailEnd/>
          </a:ln>
        </p:spPr>
        <p:txBody>
          <a:bodyPr lIns="93177" tIns="46589" rIns="93177" bIns="46589" anchor="b"/>
          <a:lstStyle/>
          <a:p>
            <a:pPr algn="r" defTabSz="931863"/>
            <a:fld id="{26972ABF-0A3C-4FE0-BEF2-AB29E19F389F}" type="slidenum">
              <a:rPr lang="en-US" sz="1200" b="0">
                <a:latin typeface="Times New Roman" pitchFamily="18" charset="0"/>
                <a:cs typeface="Times New Roman" pitchFamily="18" charset="0"/>
              </a:rPr>
              <a:pPr algn="r" defTabSz="931863"/>
              <a:t>11</a:t>
            </a:fld>
            <a:endParaRPr lang="en-US" sz="1200" b="0">
              <a:latin typeface="Times New Roman" pitchFamily="18" charset="0"/>
              <a:cs typeface="Times New Roman" pitchFamily="18" charset="0"/>
            </a:endParaRPr>
          </a:p>
        </p:txBody>
      </p:sp>
    </p:spTree>
    <p:extLst>
      <p:ext uri="{BB962C8B-B14F-4D97-AF65-F5344CB8AC3E}">
        <p14:creationId xmlns:p14="http://schemas.microsoft.com/office/powerpoint/2010/main" val="38019231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Rectangle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Rectangle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Rectangle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Straight Connector 9"/>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cs typeface="+mn-cs"/>
            </a:endParaRPr>
          </a:p>
        </p:txBody>
      </p:sp>
      <p:sp>
        <p:nvSpPr>
          <p:cNvPr id="11" name="Straight Connector 10"/>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cs typeface="+mn-cs"/>
            </a:endParaRPr>
          </a:p>
        </p:txBody>
      </p:sp>
      <p:sp>
        <p:nvSpPr>
          <p:cNvPr id="12" name="Straight Connector 11"/>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cs typeface="+mn-cs"/>
            </a:endParaRPr>
          </a:p>
        </p:txBody>
      </p:sp>
      <p:sp>
        <p:nvSpPr>
          <p:cNvPr id="13" name="Straight Connector 12"/>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cs typeface="+mn-cs"/>
            </a:endParaRPr>
          </a:p>
        </p:txBody>
      </p:sp>
      <p:sp>
        <p:nvSpPr>
          <p:cNvPr id="14" name="Straight Connector 13"/>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cs typeface="+mn-cs"/>
            </a:endParaRPr>
          </a:p>
        </p:txBody>
      </p:sp>
      <p:sp>
        <p:nvSpPr>
          <p:cNvPr id="15" name="Straight Connector 14"/>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cs typeface="+mn-cs"/>
            </a:endParaRPr>
          </a:p>
        </p:txBody>
      </p:sp>
      <p:sp>
        <p:nvSpPr>
          <p:cNvPr id="16" name="Rectangle 15"/>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7" name="Oval 16"/>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8" name="Oval 17"/>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9" name="Oval 18"/>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0" name="Oval 19"/>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1" name="Oval 20"/>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8" name="Title 7"/>
          <p:cNvSpPr>
            <a:spLocks noGrp="1"/>
          </p:cNvSpPr>
          <p:nvPr>
            <p:ph type="ctrTitle"/>
          </p:nvPr>
        </p:nvSpPr>
        <p:spPr>
          <a:xfrm>
            <a:off x="2286000" y="3124200"/>
            <a:ext cx="6172200" cy="1894362"/>
          </a:xfrm>
        </p:spPr>
        <p:txBody>
          <a:bodyPr/>
          <a:lstStyle>
            <a:lvl1pPr>
              <a:defRPr b="1"/>
            </a:lvl1pPr>
          </a:lstStyle>
          <a:p>
            <a:r>
              <a:rPr lang="en-US" smtClean="0"/>
              <a:t>Click to edit Master title style</a:t>
            </a:r>
            <a:endParaRPr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22" name="Date Placeholder 27"/>
          <p:cNvSpPr>
            <a:spLocks noGrp="1"/>
          </p:cNvSpPr>
          <p:nvPr>
            <p:ph type="dt" sz="half" idx="10"/>
          </p:nvPr>
        </p:nvSpPr>
        <p:spPr bwMode="auto">
          <a:xfrm rot="5400000">
            <a:off x="7764463" y="1174750"/>
            <a:ext cx="2286000" cy="381000"/>
          </a:xfrm>
        </p:spPr>
        <p:txBody>
          <a:bodyPr/>
          <a:lstStyle>
            <a:lvl1pPr>
              <a:defRPr/>
            </a:lvl1pPr>
          </a:lstStyle>
          <a:p>
            <a:pPr>
              <a:defRPr/>
            </a:pPr>
            <a:fld id="{2ABD138E-E06B-4FC4-B04C-B2B91B0FF994}" type="datetimeFigureOut">
              <a:rPr lang="en-US"/>
              <a:pPr>
                <a:defRPr/>
              </a:pPr>
              <a:t>3/17/2019</a:t>
            </a:fld>
            <a:endParaRPr lang="en-US" dirty="0"/>
          </a:p>
        </p:txBody>
      </p:sp>
      <p:sp>
        <p:nvSpPr>
          <p:cNvPr id="23" name="Footer Placeholder 16"/>
          <p:cNvSpPr>
            <a:spLocks noGrp="1"/>
          </p:cNvSpPr>
          <p:nvPr>
            <p:ph type="ftr" sz="quarter" idx="11"/>
          </p:nvPr>
        </p:nvSpPr>
        <p:spPr bwMode="auto">
          <a:xfrm rot="5400000">
            <a:off x="7077076" y="4181475"/>
            <a:ext cx="3657600" cy="384175"/>
          </a:xfrm>
        </p:spPr>
        <p:txBody>
          <a:bodyPr/>
          <a:lstStyle>
            <a:lvl1pPr>
              <a:defRPr/>
            </a:lvl1pPr>
          </a:lstStyle>
          <a:p>
            <a:pPr>
              <a:defRPr/>
            </a:pPr>
            <a:endParaRPr lang="en-US"/>
          </a:p>
        </p:txBody>
      </p:sp>
      <p:sp>
        <p:nvSpPr>
          <p:cNvPr id="24" name="Slide Number Placeholder 28"/>
          <p:cNvSpPr>
            <a:spLocks noGrp="1"/>
          </p:cNvSpPr>
          <p:nvPr>
            <p:ph type="sldNum" sz="quarter" idx="12"/>
          </p:nvPr>
        </p:nvSpPr>
        <p:spPr bwMode="auto">
          <a:xfrm>
            <a:off x="1325563" y="4929188"/>
            <a:ext cx="609600" cy="517525"/>
          </a:xfrm>
        </p:spPr>
        <p:txBody>
          <a:bodyPr/>
          <a:lstStyle>
            <a:lvl1pPr>
              <a:defRPr/>
            </a:lvl1pPr>
          </a:lstStyle>
          <a:p>
            <a:pPr>
              <a:defRPr/>
            </a:pPr>
            <a:fld id="{8C5DAF80-5AF5-4A84-95E7-CF3E74B42FCB}" type="slidenum">
              <a:rPr lang="en-US"/>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8FB19B5E-080C-4D10-BB1F-AE1965FBD60E}" type="datetimeFigureOut">
              <a:rPr lang="en-US"/>
              <a:pPr>
                <a:defRPr/>
              </a:pPr>
              <a:t>3/17/2019</a:t>
            </a:fld>
            <a:endParaRPr lang="en-US" dirty="0"/>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F748C00F-9FF4-4806-8B49-7325B6D5D86B}"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D21F8E2A-EF89-4267-9FB0-8EACFFC92DED}" type="datetimeFigureOut">
              <a:rPr lang="en-US"/>
              <a:pPr>
                <a:defRPr/>
              </a:pPr>
              <a:t>3/17/2019</a:t>
            </a:fld>
            <a:endParaRPr lang="en-US" dirty="0"/>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911807A6-C50B-4D34-AA99-9F6F13FFF60C}"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
          </p:nvPr>
        </p:nvSpPr>
        <p:spPr>
          <a:xfrm>
            <a:off x="457200" y="1600200"/>
            <a:ext cx="7467600" cy="487375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6"/>
          <p:cNvSpPr>
            <a:spLocks noGrp="1"/>
          </p:cNvSpPr>
          <p:nvPr>
            <p:ph type="dt" sz="half" idx="10"/>
          </p:nvPr>
        </p:nvSpPr>
        <p:spPr/>
        <p:txBody>
          <a:bodyPr rtlCol="0"/>
          <a:lstStyle>
            <a:lvl1pPr>
              <a:defRPr/>
            </a:lvl1pPr>
          </a:lstStyle>
          <a:p>
            <a:pPr>
              <a:defRPr/>
            </a:pPr>
            <a:fld id="{70E0B036-22A7-46B2-B296-41A6432AA405}" type="datetimeFigureOut">
              <a:rPr lang="en-US"/>
              <a:pPr>
                <a:defRPr/>
              </a:pPr>
              <a:t>3/17/2019</a:t>
            </a:fld>
            <a:endParaRPr lang="en-US"/>
          </a:p>
        </p:txBody>
      </p:sp>
      <p:sp>
        <p:nvSpPr>
          <p:cNvPr id="5" name="Slide Number Placeholder 8"/>
          <p:cNvSpPr>
            <a:spLocks noGrp="1"/>
          </p:cNvSpPr>
          <p:nvPr>
            <p:ph type="sldNum" sz="quarter" idx="11"/>
          </p:nvPr>
        </p:nvSpPr>
        <p:spPr/>
        <p:txBody>
          <a:bodyPr rtlCol="0"/>
          <a:lstStyle>
            <a:lvl1pPr>
              <a:defRPr/>
            </a:lvl1pPr>
          </a:lstStyle>
          <a:p>
            <a:pPr>
              <a:defRPr/>
            </a:pPr>
            <a:fld id="{F00419E3-1B05-4662-89F4-53564D5603AB}" type="slidenum">
              <a:rPr lang="en-US"/>
              <a:pPr>
                <a:defRPr/>
              </a:pPr>
              <a:t>‹#›</a:t>
            </a:fld>
            <a:endParaRPr lang="en-US"/>
          </a:p>
        </p:txBody>
      </p:sp>
      <p:sp>
        <p:nvSpPr>
          <p:cNvPr id="6" name="Footer Placeholder 9"/>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4" name="Rectangle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Rectangle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Rectangle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Rectangle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Straight Connector 7"/>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cs typeface="+mn-cs"/>
            </a:endParaRPr>
          </a:p>
        </p:txBody>
      </p:sp>
      <p:sp>
        <p:nvSpPr>
          <p:cNvPr id="9" name="Straight Connector 8"/>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cs typeface="+mn-cs"/>
            </a:endParaRPr>
          </a:p>
        </p:txBody>
      </p:sp>
      <p:sp>
        <p:nvSpPr>
          <p:cNvPr id="10" name="Straight Connector 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cs typeface="+mn-cs"/>
            </a:endParaRPr>
          </a:p>
        </p:txBody>
      </p:sp>
      <p:sp>
        <p:nvSpPr>
          <p:cNvPr id="11" name="Straight Connector 10"/>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cs typeface="+mn-cs"/>
            </a:endParaRPr>
          </a:p>
        </p:txBody>
      </p:sp>
      <p:sp>
        <p:nvSpPr>
          <p:cNvPr id="12" name="Straight Connector 11"/>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cs typeface="+mn-cs"/>
            </a:endParaRPr>
          </a:p>
        </p:txBody>
      </p:sp>
      <p:sp>
        <p:nvSpPr>
          <p:cNvPr id="13" name="Rectangle 12"/>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4" name="Oval 13"/>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5" name="Oval 14"/>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6" name="Oval 15"/>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7" name="Oval 16"/>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8" name="Oval 17"/>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9" name="Straight Connector 18"/>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cs typeface="+mn-cs"/>
            </a:endParaRPr>
          </a:p>
        </p:txBody>
      </p:sp>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lang="en-US" smtClean="0"/>
              <a:t>Click to edit Master title style</a:t>
            </a:r>
            <a:endParaRPr lang="en-US"/>
          </a:p>
        </p:txBody>
      </p:sp>
      <p:sp>
        <p:nvSpPr>
          <p:cNvPr id="3" name="Text Placeholder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0" name="Date Placeholder 3"/>
          <p:cNvSpPr>
            <a:spLocks noGrp="1"/>
          </p:cNvSpPr>
          <p:nvPr>
            <p:ph type="dt" sz="half" idx="10"/>
          </p:nvPr>
        </p:nvSpPr>
        <p:spPr bwMode="auto">
          <a:xfrm rot="5400000">
            <a:off x="7762875" y="1169988"/>
            <a:ext cx="2286000" cy="381000"/>
          </a:xfrm>
        </p:spPr>
        <p:txBody>
          <a:bodyPr/>
          <a:lstStyle>
            <a:lvl1pPr>
              <a:defRPr/>
            </a:lvl1pPr>
          </a:lstStyle>
          <a:p>
            <a:pPr>
              <a:defRPr/>
            </a:pPr>
            <a:fld id="{E91A26C0-4434-492A-B6AB-2987385DF0AD}" type="datetimeFigureOut">
              <a:rPr lang="en-US"/>
              <a:pPr>
                <a:defRPr/>
              </a:pPr>
              <a:t>3/17/2019</a:t>
            </a:fld>
            <a:endParaRPr lang="en-US"/>
          </a:p>
        </p:txBody>
      </p:sp>
      <p:sp>
        <p:nvSpPr>
          <p:cNvPr id="21" name="Footer Placeholder 4"/>
          <p:cNvSpPr>
            <a:spLocks noGrp="1"/>
          </p:cNvSpPr>
          <p:nvPr>
            <p:ph type="ftr" sz="quarter" idx="11"/>
          </p:nvPr>
        </p:nvSpPr>
        <p:spPr bwMode="auto">
          <a:xfrm rot="5400000">
            <a:off x="7077076" y="4178300"/>
            <a:ext cx="3657600" cy="384175"/>
          </a:xfrm>
        </p:spPr>
        <p:txBody>
          <a:bodyPr/>
          <a:lstStyle>
            <a:lvl1pPr>
              <a:defRPr/>
            </a:lvl1pPr>
          </a:lstStyle>
          <a:p>
            <a:pPr>
              <a:defRPr/>
            </a:pPr>
            <a:endParaRPr lang="en-US"/>
          </a:p>
        </p:txBody>
      </p:sp>
      <p:sp>
        <p:nvSpPr>
          <p:cNvPr id="22" name="Slide Number Placeholder 5"/>
          <p:cNvSpPr>
            <a:spLocks noGrp="1"/>
          </p:cNvSpPr>
          <p:nvPr>
            <p:ph type="sldNum" sz="quarter" idx="12"/>
          </p:nvPr>
        </p:nvSpPr>
        <p:spPr bwMode="auto">
          <a:xfrm>
            <a:off x="1339850" y="4929188"/>
            <a:ext cx="609600" cy="517525"/>
          </a:xfrm>
        </p:spPr>
        <p:txBody>
          <a:bodyPr/>
          <a:lstStyle>
            <a:lvl1pPr>
              <a:defRPr/>
            </a:lvl1pPr>
          </a:lstStyle>
          <a:p>
            <a:pPr>
              <a:defRPr/>
            </a:pPr>
            <a:fld id="{E19D14F5-392A-495E-ABDA-952D7FC17528}"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457200" y="1600200"/>
            <a:ext cx="3657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270248" y="1600200"/>
            <a:ext cx="3657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EE976827-4790-4575-809F-5E1E436474FE}" type="datetimeFigureOut">
              <a:rPr lang="en-US"/>
              <a:pPr>
                <a:defRPr/>
              </a:pPr>
              <a:t>3/17/2019</a:t>
            </a:fld>
            <a:endParaRPr lang="en-US" dirty="0"/>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604FCE0C-F8AD-4AAC-813D-73E9C3CD7693}"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lstStyle>
            <a:lvl1pPr>
              <a:defRPr/>
            </a:lvl1pPr>
          </a:lstStyle>
          <a:p>
            <a:r>
              <a:rPr lang="en-US" smtClean="0"/>
              <a:t>Click to edit Master title style</a:t>
            </a:r>
            <a:endParaRPr lang="en-US"/>
          </a:p>
        </p:txBody>
      </p:sp>
      <p:sp>
        <p:nvSpPr>
          <p:cNvPr id="11" name="Content Placeholder 10"/>
          <p:cNvSpPr>
            <a:spLocks noGrp="1"/>
          </p:cNvSpPr>
          <p:nvPr>
            <p:ph sz="quarter" idx="2"/>
          </p:nvPr>
        </p:nvSpPr>
        <p:spPr>
          <a:xfrm>
            <a:off x="457200" y="2362200"/>
            <a:ext cx="3657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4"/>
          </p:nvPr>
        </p:nvSpPr>
        <p:spPr>
          <a:xfrm>
            <a:off x="4371975" y="2362200"/>
            <a:ext cx="3657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smtClean="0"/>
              <a:t>Click to edit Master text styles</a:t>
            </a:r>
          </a:p>
        </p:txBody>
      </p:sp>
      <p:sp>
        <p:nvSpPr>
          <p:cNvPr id="7" name="Date Placeholder 13"/>
          <p:cNvSpPr>
            <a:spLocks noGrp="1"/>
          </p:cNvSpPr>
          <p:nvPr>
            <p:ph type="dt" sz="half" idx="10"/>
          </p:nvPr>
        </p:nvSpPr>
        <p:spPr/>
        <p:txBody>
          <a:bodyPr/>
          <a:lstStyle>
            <a:lvl1pPr>
              <a:defRPr/>
            </a:lvl1pPr>
          </a:lstStyle>
          <a:p>
            <a:pPr>
              <a:defRPr/>
            </a:pPr>
            <a:fld id="{DEE74402-9CA4-41B6-A308-27DD7AC661B0}" type="datetimeFigureOut">
              <a:rPr lang="en-US"/>
              <a:pPr>
                <a:defRPr/>
              </a:pPr>
              <a:t>3/17/2019</a:t>
            </a:fld>
            <a:endParaRPr lang="en-US" dirty="0"/>
          </a:p>
        </p:txBody>
      </p:sp>
      <p:sp>
        <p:nvSpPr>
          <p:cNvPr id="8" name="Footer Placeholder 2"/>
          <p:cNvSpPr>
            <a:spLocks noGrp="1"/>
          </p:cNvSpPr>
          <p:nvPr>
            <p:ph type="ftr" sz="quarter" idx="11"/>
          </p:nvPr>
        </p:nvSpPr>
        <p:spPr/>
        <p:txBody>
          <a:bodyPr/>
          <a:lstStyle>
            <a:lvl1pPr>
              <a:defRPr/>
            </a:lvl1pPr>
          </a:lstStyle>
          <a:p>
            <a:pPr>
              <a:defRPr/>
            </a:pPr>
            <a:endParaRPr lang="en-US"/>
          </a:p>
        </p:txBody>
      </p:sp>
      <p:sp>
        <p:nvSpPr>
          <p:cNvPr id="9" name="Slide Number Placeholder 22"/>
          <p:cNvSpPr>
            <a:spLocks noGrp="1"/>
          </p:cNvSpPr>
          <p:nvPr>
            <p:ph type="sldNum" sz="quarter" idx="12"/>
          </p:nvPr>
        </p:nvSpPr>
        <p:spPr/>
        <p:txBody>
          <a:bodyPr/>
          <a:lstStyle>
            <a:lvl1pPr>
              <a:defRPr/>
            </a:lvl1pPr>
          </a:lstStyle>
          <a:p>
            <a:pPr>
              <a:defRPr/>
            </a:pPr>
            <a:fld id="{41F10E9F-5084-4058-BFC9-81DD8ADCBF10}"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5"/>
          <p:cNvSpPr>
            <a:spLocks noGrp="1"/>
          </p:cNvSpPr>
          <p:nvPr>
            <p:ph type="dt" sz="half" idx="10"/>
          </p:nvPr>
        </p:nvSpPr>
        <p:spPr/>
        <p:txBody>
          <a:bodyPr rtlCol="0"/>
          <a:lstStyle>
            <a:lvl1pPr>
              <a:defRPr/>
            </a:lvl1pPr>
          </a:lstStyle>
          <a:p>
            <a:pPr>
              <a:defRPr/>
            </a:pPr>
            <a:fld id="{B9586D29-C37B-465E-8A3E-9E89515EACCF}" type="datetimeFigureOut">
              <a:rPr lang="en-US"/>
              <a:pPr>
                <a:defRPr/>
              </a:pPr>
              <a:t>3/17/2019</a:t>
            </a:fld>
            <a:endParaRPr lang="en-US"/>
          </a:p>
        </p:txBody>
      </p:sp>
      <p:sp>
        <p:nvSpPr>
          <p:cNvPr id="4" name="Slide Number Placeholder 6"/>
          <p:cNvSpPr>
            <a:spLocks noGrp="1"/>
          </p:cNvSpPr>
          <p:nvPr>
            <p:ph type="sldNum" sz="quarter" idx="11"/>
          </p:nvPr>
        </p:nvSpPr>
        <p:spPr/>
        <p:txBody>
          <a:bodyPr rtlCol="0"/>
          <a:lstStyle>
            <a:lvl1pPr>
              <a:defRPr/>
            </a:lvl1pPr>
          </a:lstStyle>
          <a:p>
            <a:pPr>
              <a:defRPr/>
            </a:pPr>
            <a:fld id="{D348984E-DED4-43EA-97BA-B1774A4F5EA1}" type="slidenum">
              <a:rPr lang="en-US"/>
              <a:pPr>
                <a:defRPr/>
              </a:pPr>
              <a:t>‹#›</a:t>
            </a:fld>
            <a:endParaRPr lang="en-US"/>
          </a:p>
        </p:txBody>
      </p:sp>
      <p:sp>
        <p:nvSpPr>
          <p:cNvPr id="5" name="Footer Placeholder 7"/>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3A707E5F-9630-4EEB-A6A6-FC0933D8F982}" type="datetimeFigureOut">
              <a:rPr lang="en-US"/>
              <a:pPr>
                <a:defRPr/>
              </a:pPr>
              <a:t>3/17/2019</a:t>
            </a:fld>
            <a:endParaRPr lang="en-US" dirty="0"/>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22"/>
          <p:cNvSpPr>
            <a:spLocks noGrp="1"/>
          </p:cNvSpPr>
          <p:nvPr>
            <p:ph type="sldNum" sz="quarter" idx="12"/>
          </p:nvPr>
        </p:nvSpPr>
        <p:spPr/>
        <p:txBody>
          <a:bodyPr/>
          <a:lstStyle>
            <a:lvl1pPr>
              <a:defRPr/>
            </a:lvl1pPr>
          </a:lstStyle>
          <a:p>
            <a:pPr>
              <a:defRPr/>
            </a:pPr>
            <a:fld id="{8D3C4864-88E3-4F23-9886-A2F3A06F762F}"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cs typeface="+mn-cs"/>
            </a:endParaRPr>
          </a:p>
        </p:txBody>
      </p:sp>
      <p:sp>
        <p:nvSpPr>
          <p:cNvPr id="6" name="Straight Connector 5"/>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cs typeface="+mn-cs"/>
            </a:endParaRPr>
          </a:p>
        </p:txBody>
      </p:sp>
      <p:sp>
        <p:nvSpPr>
          <p:cNvPr id="7" name="Straight Connector 6"/>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lang="en-US" dirty="0">
              <a:cs typeface="+mn-cs"/>
            </a:endParaRPr>
          </a:p>
        </p:txBody>
      </p:sp>
      <p:sp>
        <p:nvSpPr>
          <p:cNvPr id="8" name="Straight Connector 7"/>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lang="en-US">
              <a:cs typeface="+mn-cs"/>
            </a:endParaRPr>
          </a:p>
        </p:txBody>
      </p:sp>
      <p:sp>
        <p:nvSpPr>
          <p:cNvPr id="9" name="Rectangle 8"/>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Straight Connector 9"/>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cs typeface="+mn-cs"/>
            </a:endParaRPr>
          </a:p>
        </p:txBody>
      </p:sp>
      <p:sp>
        <p:nvSpPr>
          <p:cNvPr id="11" name="Oval 10"/>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 name="Title 1"/>
          <p:cNvSpPr>
            <a:spLocks noGrp="1"/>
          </p:cNvSpPr>
          <p:nvPr>
            <p:ph type="title"/>
          </p:nvPr>
        </p:nvSpPr>
        <p:spPr>
          <a:xfrm rot="5400000">
            <a:off x="3371850" y="3200400"/>
            <a:ext cx="6309360" cy="457200"/>
          </a:xfrm>
        </p:spPr>
        <p:txBody>
          <a:bodyPr/>
          <a:lstStyle>
            <a:lvl1pPr algn="l">
              <a:buNone/>
              <a:defRPr sz="2000" b="1" cap="small" baseline="0"/>
            </a:lvl1pPr>
          </a:lstStyle>
          <a:p>
            <a:r>
              <a:rPr lang="en-US" smtClean="0"/>
              <a:t>Click to edit Master title style</a:t>
            </a:r>
            <a:endParaRPr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8" name="Content Placeholder 17"/>
          <p:cNvSpPr>
            <a:spLocks noGrp="1"/>
          </p:cNvSpPr>
          <p:nvPr>
            <p:ph sz="quarter" idx="1"/>
          </p:nvPr>
        </p:nvSpPr>
        <p:spPr>
          <a:xfrm>
            <a:off x="304800" y="274320"/>
            <a:ext cx="5638800" cy="632764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Date Placeholder 20"/>
          <p:cNvSpPr>
            <a:spLocks noGrp="1"/>
          </p:cNvSpPr>
          <p:nvPr>
            <p:ph type="dt" sz="half" idx="10"/>
          </p:nvPr>
        </p:nvSpPr>
        <p:spPr/>
        <p:txBody>
          <a:bodyPr rtlCol="0"/>
          <a:lstStyle>
            <a:lvl1pPr>
              <a:defRPr/>
            </a:lvl1pPr>
          </a:lstStyle>
          <a:p>
            <a:pPr>
              <a:defRPr/>
            </a:pPr>
            <a:fld id="{A5A349BB-902C-401C-974C-49A1DAE41050}" type="datetimeFigureOut">
              <a:rPr lang="en-US"/>
              <a:pPr>
                <a:defRPr/>
              </a:pPr>
              <a:t>3/17/2019</a:t>
            </a:fld>
            <a:endParaRPr lang="en-US" dirty="0"/>
          </a:p>
        </p:txBody>
      </p:sp>
      <p:sp>
        <p:nvSpPr>
          <p:cNvPr id="13" name="Slide Number Placeholder 21"/>
          <p:cNvSpPr>
            <a:spLocks noGrp="1"/>
          </p:cNvSpPr>
          <p:nvPr>
            <p:ph type="sldNum" sz="quarter" idx="11"/>
          </p:nvPr>
        </p:nvSpPr>
        <p:spPr/>
        <p:txBody>
          <a:bodyPr rtlCol="0"/>
          <a:lstStyle>
            <a:lvl1pPr>
              <a:defRPr/>
            </a:lvl1pPr>
          </a:lstStyle>
          <a:p>
            <a:pPr>
              <a:defRPr/>
            </a:pPr>
            <a:fld id="{133AFB9E-85D0-4067-82A8-4A0317ABB3E0}" type="slidenum">
              <a:rPr lang="en-US"/>
              <a:pPr>
                <a:defRPr/>
              </a:pPr>
              <a:t>‹#›</a:t>
            </a:fld>
            <a:endParaRPr lang="en-US"/>
          </a:p>
        </p:txBody>
      </p:sp>
      <p:sp>
        <p:nvSpPr>
          <p:cNvPr id="14" name="Footer Placeholder 22"/>
          <p:cNvSpPr>
            <a:spLocks noGrp="1"/>
          </p:cNvSpPr>
          <p:nvPr>
            <p:ph type="ftr" sz="quarter" idx="12"/>
          </p:nvPr>
        </p:nvSpPr>
        <p:spPr/>
        <p:txBody>
          <a:bodyPr rtlCol="0"/>
          <a:lstStyle>
            <a:lvl1pPr>
              <a:defRPr/>
            </a:lvl1pPr>
          </a:lstStyle>
          <a:p>
            <a:pPr>
              <a:defRPr/>
            </a:pP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a:cs typeface="+mn-cs"/>
            </a:endParaRPr>
          </a:p>
        </p:txBody>
      </p:sp>
      <p:sp>
        <p:nvSpPr>
          <p:cNvPr id="6" name="Oval 5"/>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7" name="Straight Connector 6"/>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a:lstStyle/>
          <a:p>
            <a:pPr>
              <a:defRPr/>
            </a:pPr>
            <a:endParaRPr lang="en-US">
              <a:cs typeface="+mn-cs"/>
            </a:endParaRPr>
          </a:p>
        </p:txBody>
      </p:sp>
      <p:sp>
        <p:nvSpPr>
          <p:cNvPr id="8" name="Rectangle 7"/>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9" name="Straight Connector 8"/>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cs typeface="+mn-cs"/>
            </a:endParaRPr>
          </a:p>
        </p:txBody>
      </p:sp>
      <p:sp>
        <p:nvSpPr>
          <p:cNvPr id="10" name="Straight Connector 9"/>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cs typeface="+mn-cs"/>
            </a:endParaRPr>
          </a:p>
        </p:txBody>
      </p:sp>
      <p:sp>
        <p:nvSpPr>
          <p:cNvPr id="11" name="Straight Connector 10"/>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lang="en-US" dirty="0">
              <a:cs typeface="+mn-cs"/>
            </a:endParaRPr>
          </a:p>
        </p:txBody>
      </p:sp>
      <p:sp>
        <p:nvSpPr>
          <p:cNvPr id="2" name="Title 1"/>
          <p:cNvSpPr>
            <a:spLocks noGrp="1"/>
          </p:cNvSpPr>
          <p:nvPr>
            <p:ph type="title"/>
          </p:nvPr>
        </p:nvSpPr>
        <p:spPr>
          <a:xfrm rot="5400000">
            <a:off x="3350133" y="3200400"/>
            <a:ext cx="6309360" cy="457200"/>
          </a:xfrm>
        </p:spPr>
        <p:txBody>
          <a:bodyPr/>
          <a:lstStyle>
            <a:lvl1pPr algn="l">
              <a:buNone/>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en-US" smtClean="0"/>
              <a:t>Click to edit Master text styles</a:t>
            </a:r>
          </a:p>
        </p:txBody>
      </p:sp>
      <p:sp>
        <p:nvSpPr>
          <p:cNvPr id="12" name="Date Placeholder 16"/>
          <p:cNvSpPr>
            <a:spLocks noGrp="1"/>
          </p:cNvSpPr>
          <p:nvPr>
            <p:ph type="dt" sz="half" idx="10"/>
          </p:nvPr>
        </p:nvSpPr>
        <p:spPr/>
        <p:txBody>
          <a:bodyPr rtlCol="0"/>
          <a:lstStyle>
            <a:lvl1pPr>
              <a:defRPr/>
            </a:lvl1pPr>
          </a:lstStyle>
          <a:p>
            <a:pPr>
              <a:defRPr/>
            </a:pPr>
            <a:fld id="{AB3593FD-47B8-407B-8804-4CA39AD47FE6}" type="datetimeFigureOut">
              <a:rPr lang="en-US"/>
              <a:pPr>
                <a:defRPr/>
              </a:pPr>
              <a:t>3/17/2019</a:t>
            </a:fld>
            <a:endParaRPr lang="en-US"/>
          </a:p>
        </p:txBody>
      </p:sp>
      <p:sp>
        <p:nvSpPr>
          <p:cNvPr id="13" name="Slide Number Placeholder 17"/>
          <p:cNvSpPr>
            <a:spLocks noGrp="1"/>
          </p:cNvSpPr>
          <p:nvPr>
            <p:ph type="sldNum" sz="quarter" idx="11"/>
          </p:nvPr>
        </p:nvSpPr>
        <p:spPr/>
        <p:txBody>
          <a:bodyPr rtlCol="0"/>
          <a:lstStyle>
            <a:lvl1pPr>
              <a:defRPr/>
            </a:lvl1pPr>
          </a:lstStyle>
          <a:p>
            <a:pPr>
              <a:defRPr/>
            </a:pPr>
            <a:fld id="{F5C9760E-3961-4C62-AB7E-8091F5DB55BA}" type="slidenum">
              <a:rPr lang="en-US"/>
              <a:pPr>
                <a:defRPr/>
              </a:pPr>
              <a:t>‹#›</a:t>
            </a:fld>
            <a:endParaRPr lang="en-US"/>
          </a:p>
        </p:txBody>
      </p:sp>
      <p:sp>
        <p:nvSpPr>
          <p:cNvPr id="14" name="Footer Placeholder 20"/>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cs typeface="+mn-cs"/>
            </a:endParaRPr>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lang="en-US" smtClean="0"/>
              <a:t>Click to edit Master title style</a:t>
            </a:r>
            <a:endParaRPr lang="en-US"/>
          </a:p>
        </p:txBody>
      </p:sp>
      <p:sp>
        <p:nvSpPr>
          <p:cNvPr id="36868" name="Text Placeholder 12"/>
          <p:cNvSpPr>
            <a:spLocks noGrp="1"/>
          </p:cNvSpPr>
          <p:nvPr>
            <p:ph type="body" idx="1"/>
          </p:nvPr>
        </p:nvSpPr>
        <p:spPr bwMode="auto">
          <a:xfrm>
            <a:off x="457200" y="1600200"/>
            <a:ext cx="7467600" cy="48736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rot="5400000">
            <a:off x="7589045" y="1081881"/>
            <a:ext cx="2011362" cy="384175"/>
          </a:xfrm>
          <a:prstGeom prst="rect">
            <a:avLst/>
          </a:prstGeom>
        </p:spPr>
        <p:txBody>
          <a:bodyPr vert="horz" anchor="ctr" anchorCtr="0"/>
          <a:lstStyle>
            <a:lvl1pPr algn="r" eaLnBrk="1" latinLnBrk="0" hangingPunct="1">
              <a:defRPr kumimoji="0" sz="1200">
                <a:solidFill>
                  <a:schemeClr val="tx2"/>
                </a:solidFill>
                <a:latin typeface="Arial" charset="0"/>
                <a:cs typeface="+mn-cs"/>
              </a:defRPr>
            </a:lvl1pPr>
          </a:lstStyle>
          <a:p>
            <a:pPr>
              <a:defRPr/>
            </a:pPr>
            <a:fld id="{F808F21D-819C-4384-9F84-D20934FEE844}" type="datetimeFigureOut">
              <a:rPr lang="en-US"/>
              <a:pPr>
                <a:defRPr/>
              </a:pPr>
              <a:t>3/17/2019</a:t>
            </a:fld>
            <a:endParaRPr lang="en-US" dirty="0"/>
          </a:p>
        </p:txBody>
      </p:sp>
      <p:sp>
        <p:nvSpPr>
          <p:cNvPr id="3" name="Footer Placeholder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latinLnBrk="0" hangingPunct="1">
              <a:defRPr kumimoji="0" sz="1200">
                <a:solidFill>
                  <a:schemeClr val="tx2"/>
                </a:solidFill>
                <a:latin typeface="Arial" charset="0"/>
                <a:cs typeface="+mn-cs"/>
              </a:defRPr>
            </a:lvl1pPr>
          </a:lstStyle>
          <a:p>
            <a:pPr>
              <a:defRPr/>
            </a:pPr>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cs typeface="+mn-cs"/>
            </a:endParaRPr>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lang="en-US">
              <a:cs typeface="+mn-cs"/>
            </a:endParaRPr>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cs typeface="+mn-cs"/>
            </a:endParaRPr>
          </a:p>
        </p:txBody>
      </p:sp>
      <p:sp>
        <p:nvSpPr>
          <p:cNvPr id="12" name="Oval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3" name="Slide Number Placeholder 22"/>
          <p:cNvSpPr>
            <a:spLocks noGrp="1"/>
          </p:cNvSpPr>
          <p:nvPr>
            <p:ph type="sldNum" sz="quarter" idx="4"/>
          </p:nvPr>
        </p:nvSpPr>
        <p:spPr>
          <a:xfrm>
            <a:off x="8129588" y="5734050"/>
            <a:ext cx="609600" cy="520700"/>
          </a:xfrm>
          <a:prstGeom prst="rect">
            <a:avLst/>
          </a:prstGeom>
        </p:spPr>
        <p:txBody>
          <a:bodyPr vert="horz" anchor="ctr"/>
          <a:lstStyle>
            <a:lvl1pPr algn="ctr" eaLnBrk="1" latinLnBrk="0" hangingPunct="1">
              <a:defRPr kumimoji="0" sz="1400" b="1">
                <a:solidFill>
                  <a:srgbClr val="FFFFFF"/>
                </a:solidFill>
                <a:latin typeface="Arial" charset="0"/>
                <a:cs typeface="+mn-cs"/>
              </a:defRPr>
            </a:lvl1pPr>
          </a:lstStyle>
          <a:p>
            <a:pPr>
              <a:defRPr/>
            </a:pPr>
            <a:fld id="{71DBA70A-525F-4A16-9975-5E112EC3BA1A}"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1" r:id="rId4"/>
    <p:sldLayoutId id="2147483670" r:id="rId5"/>
    <p:sldLayoutId id="2147483675" r:id="rId6"/>
    <p:sldLayoutId id="2147483669" r:id="rId7"/>
    <p:sldLayoutId id="2147483676" r:id="rId8"/>
    <p:sldLayoutId id="2147483677" r:id="rId9"/>
    <p:sldLayoutId id="2147483668" r:id="rId10"/>
    <p:sldLayoutId id="2147483667" r:id="rId11"/>
  </p:sldLayoutIdLst>
  <p:txStyles>
    <p:title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pitchFamily="18" charset="0"/>
        </a:defRPr>
      </a:lvl2pPr>
      <a:lvl3pPr algn="l" rtl="0" eaLnBrk="0" fontAlgn="base" hangingPunct="0">
        <a:spcBef>
          <a:spcPct val="0"/>
        </a:spcBef>
        <a:spcAft>
          <a:spcPct val="0"/>
        </a:spcAft>
        <a:defRPr sz="3000">
          <a:solidFill>
            <a:schemeClr val="tx2"/>
          </a:solidFill>
          <a:latin typeface="Century Schoolbook" pitchFamily="18" charset="0"/>
        </a:defRPr>
      </a:lvl3pPr>
      <a:lvl4pPr algn="l" rtl="0" eaLnBrk="0" fontAlgn="base" hangingPunct="0">
        <a:spcBef>
          <a:spcPct val="0"/>
        </a:spcBef>
        <a:spcAft>
          <a:spcPct val="0"/>
        </a:spcAft>
        <a:defRPr sz="3000">
          <a:solidFill>
            <a:schemeClr val="tx2"/>
          </a:solidFill>
          <a:latin typeface="Century Schoolbook" pitchFamily="18" charset="0"/>
        </a:defRPr>
      </a:lvl4pPr>
      <a:lvl5pPr algn="l" rtl="0" eaLnBrk="0" fontAlgn="base" hangingPunct="0">
        <a:spcBef>
          <a:spcPct val="0"/>
        </a:spcBef>
        <a:spcAft>
          <a:spcPct val="0"/>
        </a:spcAft>
        <a:defRPr sz="3000">
          <a:solidFill>
            <a:schemeClr val="tx2"/>
          </a:solidFill>
          <a:latin typeface="Century Schoolbook" pitchFamily="18" charset="0"/>
        </a:defRPr>
      </a:lvl5pPr>
      <a:lvl6pPr marL="457200" algn="l" rtl="0" fontAlgn="base">
        <a:spcBef>
          <a:spcPct val="0"/>
        </a:spcBef>
        <a:spcAft>
          <a:spcPct val="0"/>
        </a:spcAft>
        <a:defRPr sz="3000">
          <a:solidFill>
            <a:schemeClr val="tx2"/>
          </a:solidFill>
          <a:latin typeface="Century Schoolbook" pitchFamily="18" charset="0"/>
        </a:defRPr>
      </a:lvl6pPr>
      <a:lvl7pPr marL="914400" algn="l" rtl="0" fontAlgn="base">
        <a:spcBef>
          <a:spcPct val="0"/>
        </a:spcBef>
        <a:spcAft>
          <a:spcPct val="0"/>
        </a:spcAft>
        <a:defRPr sz="3000">
          <a:solidFill>
            <a:schemeClr val="tx2"/>
          </a:solidFill>
          <a:latin typeface="Century Schoolbook" pitchFamily="18" charset="0"/>
        </a:defRPr>
      </a:lvl7pPr>
      <a:lvl8pPr marL="1371600" algn="l" rtl="0" fontAlgn="base">
        <a:spcBef>
          <a:spcPct val="0"/>
        </a:spcBef>
        <a:spcAft>
          <a:spcPct val="0"/>
        </a:spcAft>
        <a:defRPr sz="3000">
          <a:solidFill>
            <a:schemeClr val="tx2"/>
          </a:solidFill>
          <a:latin typeface="Century Schoolbook" pitchFamily="18" charset="0"/>
        </a:defRPr>
      </a:lvl8pPr>
      <a:lvl9pPr marL="1828800" algn="l" rtl="0" fontAlgn="base">
        <a:spcBef>
          <a:spcPct val="0"/>
        </a:spcBef>
        <a:spcAft>
          <a:spcPct val="0"/>
        </a:spcAft>
        <a:defRPr sz="3000">
          <a:solidFill>
            <a:schemeClr val="tx2"/>
          </a:solidFill>
          <a:latin typeface="Century Schoolbook" pitchFamily="18" charset="0"/>
        </a:defRPr>
      </a:lvl9pPr>
    </p:titleStyle>
    <p:bodyStyle>
      <a:lvl1pPr marL="273050" indent="-273050" algn="l" rtl="0" eaLnBrk="0" fontAlgn="base" hangingPunct="0">
        <a:spcBef>
          <a:spcPts val="600"/>
        </a:spcBef>
        <a:spcAft>
          <a:spcPct val="0"/>
        </a:spcAft>
        <a:buClr>
          <a:schemeClr val="accent1"/>
        </a:buClr>
        <a:buSzPct val="70000"/>
        <a:buFont typeface="Wingdings"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4471A6"/>
        </a:buClr>
        <a:buSzPct val="60000"/>
        <a:buFont typeface="Wingdings"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B2C1DB"/>
        </a:buClr>
        <a:buSzPct val="60000"/>
        <a:buFont typeface="Wingdings"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DCB3B2"/>
        </a:buClr>
        <a:buSzPct val="68000"/>
        <a:buFont typeface="Wingdings 2"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13.wmf"/><Relationship Id="rId3" Type="http://schemas.openxmlformats.org/officeDocument/2006/relationships/notesSlide" Target="../notesSlides/notesSlide9.xml"/><Relationship Id="rId7"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2.wmf"/><Relationship Id="rId5" Type="http://schemas.openxmlformats.org/officeDocument/2006/relationships/oleObject" Target="../embeddings/oleObject7.bin"/><Relationship Id="rId4" Type="http://schemas.openxmlformats.org/officeDocument/2006/relationships/image" Target="../media/image14.jpeg"/></Relationships>
</file>

<file path=ppt/slides/_rels/slide12.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16.wmf"/><Relationship Id="rId4" Type="http://schemas.openxmlformats.org/officeDocument/2006/relationships/oleObject" Target="../embeddings/oleObject9.bin"/></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8.wmf"/></Relationships>
</file>

<file path=ppt/slides/_rels/slide15.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2.jpeg"/><Relationship Id="rId7" Type="http://schemas.openxmlformats.org/officeDocument/2006/relationships/image" Target="../media/image21.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oleObject" Target="../embeddings/oleObject12.bin"/><Relationship Id="rId5" Type="http://schemas.openxmlformats.org/officeDocument/2006/relationships/image" Target="../media/image20.wmf"/><Relationship Id="rId4" Type="http://schemas.openxmlformats.org/officeDocument/2006/relationships/oleObject" Target="../embeddings/oleObject11.bin"/></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vmlDrawing" Target="../drawings/vmlDrawing7.vml"/><Relationship Id="rId5" Type="http://schemas.openxmlformats.org/officeDocument/2006/relationships/image" Target="../media/image23.wmf"/><Relationship Id="rId4" Type="http://schemas.openxmlformats.org/officeDocument/2006/relationships/oleObject" Target="../embeddings/oleObject13.bin"/></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26.wmf"/></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3.bin"/><Relationship Id="rId3" Type="http://schemas.openxmlformats.org/officeDocument/2006/relationships/notesSlide" Target="../notesSlides/notesSlide7.xml"/><Relationship Id="rId7" Type="http://schemas.openxmlformats.org/officeDocument/2006/relationships/image" Target="../media/image5.emf"/><Relationship Id="rId12" Type="http://schemas.openxmlformats.org/officeDocument/2006/relationships/image" Target="../media/image8.jpeg"/><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11" Type="http://schemas.openxmlformats.org/officeDocument/2006/relationships/image" Target="../media/image7.emf"/><Relationship Id="rId5" Type="http://schemas.openxmlformats.org/officeDocument/2006/relationships/image" Target="../media/image4.emf"/><Relationship Id="rId10" Type="http://schemas.openxmlformats.org/officeDocument/2006/relationships/oleObject" Target="../embeddings/oleObject4.bin"/><Relationship Id="rId4" Type="http://schemas.openxmlformats.org/officeDocument/2006/relationships/oleObject" Target="../embeddings/oleObject1.bin"/><Relationship Id="rId9" Type="http://schemas.openxmlformats.org/officeDocument/2006/relationships/image" Target="../media/image6.emf"/></Relationships>
</file>

<file path=ppt/slides/_rels/slide9.xml.rels><?xml version="1.0" encoding="UTF-8" standalone="yes"?>
<Relationships xmlns="http://schemas.openxmlformats.org/package/2006/relationships"><Relationship Id="rId8" Type="http://schemas.openxmlformats.org/officeDocument/2006/relationships/image" Target="../media/image11.jpeg"/><Relationship Id="rId3" Type="http://schemas.openxmlformats.org/officeDocument/2006/relationships/notesSlide" Target="../notesSlides/notesSlide8.xml"/><Relationship Id="rId7" Type="http://schemas.openxmlformats.org/officeDocument/2006/relationships/image" Target="../media/image10.e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6.bin"/><Relationship Id="rId5" Type="http://schemas.openxmlformats.org/officeDocument/2006/relationships/image" Target="../media/image9.emf"/><Relationship Id="rId4" Type="http://schemas.openxmlformats.org/officeDocument/2006/relationships/oleObject" Target="../embeddings/oleObject5.bin"/><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0" y="0"/>
            <a:ext cx="9144000" cy="3276600"/>
          </a:xfrm>
        </p:spPr>
        <p:txBody>
          <a:bodyPr/>
          <a:lstStyle/>
          <a:p>
            <a:pPr algn="ctr" eaLnBrk="1" fontAlgn="auto" hangingPunct="1">
              <a:spcAft>
                <a:spcPts val="0"/>
              </a:spcAft>
              <a:defRPr/>
            </a:pPr>
            <a:r>
              <a:rPr lang="en-US" sz="4000" dirty="0"/>
              <a:t>Introduction to Probability </a:t>
            </a:r>
            <a:br>
              <a:rPr lang="en-US" sz="4000" dirty="0"/>
            </a:br>
            <a:r>
              <a:rPr lang="en-US" sz="4000" dirty="0"/>
              <a:t>and Statistics</a:t>
            </a:r>
            <a:r>
              <a:rPr lang="en-US" sz="4000"/>
              <a:t/>
            </a:r>
            <a:br>
              <a:rPr lang="en-US" sz="4000"/>
            </a:br>
            <a:r>
              <a:rPr lang="en-US" sz="4000" smtClean="0"/>
              <a:t>Fourteenth </a:t>
            </a:r>
            <a:r>
              <a:rPr lang="en-US" sz="4000" dirty="0"/>
              <a:t>Edition</a:t>
            </a:r>
          </a:p>
        </p:txBody>
      </p:sp>
      <p:sp>
        <p:nvSpPr>
          <p:cNvPr id="6147" name="Rectangle 3"/>
          <p:cNvSpPr>
            <a:spLocks noGrp="1" noChangeArrowheads="1"/>
          </p:cNvSpPr>
          <p:nvPr>
            <p:ph type="subTitle" idx="1"/>
          </p:nvPr>
        </p:nvSpPr>
        <p:spPr>
          <a:xfrm>
            <a:off x="2362200" y="3886200"/>
            <a:ext cx="6400800" cy="1981200"/>
          </a:xfrm>
        </p:spPr>
        <p:txBody>
          <a:bodyPr>
            <a:normAutofit lnSpcReduction="10000"/>
          </a:bodyPr>
          <a:lstStyle/>
          <a:p>
            <a:pPr eaLnBrk="1" fontAlgn="auto" hangingPunct="1">
              <a:spcAft>
                <a:spcPts val="0"/>
              </a:spcAft>
              <a:buFont typeface="Wingdings"/>
              <a:buNone/>
              <a:defRPr/>
            </a:pPr>
            <a:r>
              <a:rPr lang="en-US" sz="4000" dirty="0"/>
              <a:t>Chapter </a:t>
            </a:r>
            <a:r>
              <a:rPr lang="en-US" sz="4000" dirty="0" smtClean="0"/>
              <a:t>9</a:t>
            </a:r>
            <a:endParaRPr lang="en-US" sz="4000" dirty="0"/>
          </a:p>
          <a:p>
            <a:pPr eaLnBrk="1" fontAlgn="auto" hangingPunct="1">
              <a:spcAft>
                <a:spcPts val="0"/>
              </a:spcAft>
              <a:buFont typeface="Wingdings"/>
              <a:buNone/>
              <a:defRPr/>
            </a:pPr>
            <a:r>
              <a:rPr lang="en-US" sz="4000" dirty="0"/>
              <a:t>Large-Sample Tests of Hypotheses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0402" name="Rectangle 1026"/>
          <p:cNvSpPr>
            <a:spLocks noGrp="1" noChangeArrowheads="1"/>
          </p:cNvSpPr>
          <p:nvPr>
            <p:ph type="title" idx="4294967295"/>
          </p:nvPr>
        </p:nvSpPr>
        <p:spPr>
          <a:xfrm>
            <a:off x="2743200" y="457200"/>
            <a:ext cx="3810000" cy="685800"/>
          </a:xfrm>
        </p:spPr>
        <p:txBody>
          <a:bodyPr wrap="square" lIns="91440" tIns="45720" rIns="91440" bIns="45720" numCol="1" anchor="ctr" anchorCtr="0" compatLnSpc="1">
            <a:prstTxWarp prst="textNoShape">
              <a:avLst/>
            </a:prstTxWarp>
            <a:normAutofit fontScale="90000"/>
          </a:bodyPr>
          <a:lstStyle/>
          <a:p>
            <a:pPr algn="ctr"/>
            <a:r>
              <a:rPr lang="en-US" sz="4400" b="1" cap="none" smtClean="0">
                <a:effectLst>
                  <a:outerShdw blurRad="38100" dist="38100" dir="2700000" algn="tl">
                    <a:srgbClr val="C0C0C0"/>
                  </a:outerShdw>
                </a:effectLst>
              </a:rPr>
              <a:t>Example 1</a:t>
            </a:r>
          </a:p>
        </p:txBody>
      </p:sp>
      <p:sp>
        <p:nvSpPr>
          <p:cNvPr id="230403" name="Rectangle 1027"/>
          <p:cNvSpPr>
            <a:spLocks noGrp="1" noChangeArrowheads="1"/>
          </p:cNvSpPr>
          <p:nvPr>
            <p:ph type="body" idx="4294967295"/>
          </p:nvPr>
        </p:nvSpPr>
        <p:spPr>
          <a:xfrm>
            <a:off x="152400" y="1676400"/>
            <a:ext cx="8610600" cy="5334000"/>
          </a:xfrm>
        </p:spPr>
        <p:txBody>
          <a:bodyPr/>
          <a:lstStyle/>
          <a:p>
            <a:pPr marL="358775" indent="457200">
              <a:lnSpc>
                <a:spcPct val="90000"/>
              </a:lnSpc>
              <a:buFont typeface="Times New Roman" pitchFamily="18" charset="0"/>
              <a:buAutoNum type="alphaLcParenR"/>
            </a:pPr>
            <a:r>
              <a:rPr lang="en-US" sz="2800" smtClean="0">
                <a:solidFill>
                  <a:srgbClr val="0033CC"/>
                </a:solidFill>
              </a:rPr>
              <a:t>The mayor of a small city claims that the 	average income per family in his city is more        than 50,000 baht per month with a standard deviation of 3000 baht.  Thus,  </a:t>
            </a:r>
          </a:p>
          <a:p>
            <a:pPr marL="358775" indent="457200">
              <a:lnSpc>
                <a:spcPct val="90000"/>
              </a:lnSpc>
              <a:buFont typeface="Wingdings" pitchFamily="2" charset="2"/>
              <a:buNone/>
            </a:pPr>
            <a:r>
              <a:rPr lang="en-US" sz="2800" smtClean="0">
                <a:solidFill>
                  <a:srgbClr val="333333"/>
                </a:solidFill>
              </a:rPr>
              <a:t>	H</a:t>
            </a:r>
            <a:r>
              <a:rPr lang="en-US" sz="2800" baseline="-25000" smtClean="0">
                <a:solidFill>
                  <a:srgbClr val="333333"/>
                </a:solidFill>
              </a:rPr>
              <a:t>0</a:t>
            </a:r>
            <a:r>
              <a:rPr lang="en-US" sz="2800" smtClean="0">
                <a:solidFill>
                  <a:srgbClr val="333333"/>
                </a:solidFill>
              </a:rPr>
              <a:t>: </a:t>
            </a:r>
            <a:r>
              <a:rPr lang="en-US" sz="2800" smtClean="0">
                <a:solidFill>
                  <a:srgbClr val="333333"/>
                </a:solidFill>
                <a:latin typeface="Symbol" pitchFamily="18" charset="2"/>
              </a:rPr>
              <a:t>m =</a:t>
            </a:r>
            <a:r>
              <a:rPr lang="en-US" sz="2800" smtClean="0">
                <a:solidFill>
                  <a:srgbClr val="333333"/>
                </a:solidFill>
              </a:rPr>
              <a:t> 50,000 baht</a:t>
            </a:r>
            <a:r>
              <a:rPr lang="en-US" sz="2800" baseline="-25000" smtClean="0">
                <a:solidFill>
                  <a:srgbClr val="333333"/>
                </a:solidFill>
                <a:latin typeface="Symbol" pitchFamily="18" charset="2"/>
              </a:rPr>
              <a:t>     </a:t>
            </a:r>
            <a:r>
              <a:rPr lang="en-US" sz="2800" smtClean="0">
                <a:solidFill>
                  <a:srgbClr val="333333"/>
                </a:solidFill>
              </a:rPr>
              <a:t>vs.   H</a:t>
            </a:r>
            <a:r>
              <a:rPr lang="en-US" sz="2800" baseline="-25000" smtClean="0">
                <a:solidFill>
                  <a:srgbClr val="333333"/>
                </a:solidFill>
              </a:rPr>
              <a:t>a</a:t>
            </a:r>
            <a:r>
              <a:rPr lang="en-US" sz="2800" smtClean="0">
                <a:solidFill>
                  <a:srgbClr val="333333"/>
                </a:solidFill>
              </a:rPr>
              <a:t>: </a:t>
            </a:r>
            <a:r>
              <a:rPr lang="en-US" sz="2800" smtClean="0">
                <a:solidFill>
                  <a:srgbClr val="333333"/>
                </a:solidFill>
                <a:latin typeface="Symbol" pitchFamily="18" charset="2"/>
              </a:rPr>
              <a:t>m &gt;</a:t>
            </a:r>
            <a:r>
              <a:rPr lang="en-US" sz="2800" smtClean="0">
                <a:solidFill>
                  <a:srgbClr val="333333"/>
                </a:solidFill>
              </a:rPr>
              <a:t> 50,000 baht</a:t>
            </a:r>
            <a:endParaRPr lang="en-US" sz="2800" smtClean="0">
              <a:solidFill>
                <a:srgbClr val="0033CC"/>
              </a:solidFill>
            </a:endParaRPr>
          </a:p>
          <a:p>
            <a:pPr marL="358775" indent="457200">
              <a:lnSpc>
                <a:spcPct val="90000"/>
              </a:lnSpc>
              <a:buFont typeface="Times New Roman" pitchFamily="18" charset="0"/>
              <a:buAutoNum type="alphaLcParenR"/>
            </a:pPr>
            <a:endParaRPr lang="en-US" sz="2800" smtClean="0">
              <a:solidFill>
                <a:srgbClr val="0033CC"/>
              </a:solidFill>
            </a:endParaRPr>
          </a:p>
          <a:p>
            <a:pPr marL="358775" indent="457200">
              <a:lnSpc>
                <a:spcPct val="90000"/>
              </a:lnSpc>
              <a:buFont typeface="Times New Roman" pitchFamily="18" charset="0"/>
              <a:buAutoNum type="alphaLcParenR" startAt="2"/>
            </a:pPr>
            <a:r>
              <a:rPr lang="en-US" sz="2800" smtClean="0">
                <a:solidFill>
                  <a:srgbClr val="0033CC"/>
                </a:solidFill>
              </a:rPr>
              <a:t>Is it true that the mean time to finish an exam is 	different from 90 minutes?  Thus,</a:t>
            </a:r>
          </a:p>
          <a:p>
            <a:pPr marL="358775" indent="457200">
              <a:lnSpc>
                <a:spcPct val="90000"/>
              </a:lnSpc>
              <a:buFont typeface="Wingdings" pitchFamily="2" charset="2"/>
              <a:buNone/>
            </a:pPr>
            <a:r>
              <a:rPr lang="en-US" sz="2800" smtClean="0">
                <a:solidFill>
                  <a:srgbClr val="333333"/>
                </a:solidFill>
              </a:rPr>
              <a:t>	H</a:t>
            </a:r>
            <a:r>
              <a:rPr lang="en-US" sz="2800" baseline="-25000" smtClean="0">
                <a:solidFill>
                  <a:srgbClr val="333333"/>
                </a:solidFill>
              </a:rPr>
              <a:t>0</a:t>
            </a:r>
            <a:r>
              <a:rPr lang="en-US" sz="2800" smtClean="0">
                <a:solidFill>
                  <a:srgbClr val="333333"/>
                </a:solidFill>
              </a:rPr>
              <a:t>: </a:t>
            </a:r>
            <a:r>
              <a:rPr lang="en-US" sz="2800" smtClean="0">
                <a:solidFill>
                  <a:srgbClr val="333333"/>
                </a:solidFill>
                <a:latin typeface="Symbol" pitchFamily="18" charset="2"/>
              </a:rPr>
              <a:t>m =</a:t>
            </a:r>
            <a:r>
              <a:rPr lang="en-US" sz="2800" smtClean="0">
                <a:solidFill>
                  <a:srgbClr val="333333"/>
                </a:solidFill>
              </a:rPr>
              <a:t> 90 min</a:t>
            </a:r>
            <a:r>
              <a:rPr lang="en-US" sz="2800" baseline="-25000" smtClean="0">
                <a:solidFill>
                  <a:srgbClr val="333333"/>
                </a:solidFill>
                <a:latin typeface="Symbol" pitchFamily="18" charset="2"/>
              </a:rPr>
              <a:t>  	</a:t>
            </a:r>
            <a:r>
              <a:rPr lang="en-US" sz="2800" smtClean="0">
                <a:solidFill>
                  <a:srgbClr val="333333"/>
                </a:solidFill>
              </a:rPr>
              <a:t>vs.   H</a:t>
            </a:r>
            <a:r>
              <a:rPr lang="en-US" sz="2800" baseline="-25000" smtClean="0">
                <a:solidFill>
                  <a:srgbClr val="333333"/>
                </a:solidFill>
              </a:rPr>
              <a:t>a</a:t>
            </a:r>
            <a:r>
              <a:rPr lang="en-US" sz="2800" smtClean="0">
                <a:solidFill>
                  <a:srgbClr val="333333"/>
                </a:solidFill>
              </a:rPr>
              <a:t>: </a:t>
            </a:r>
            <a:r>
              <a:rPr lang="en-US" sz="2800" smtClean="0">
                <a:solidFill>
                  <a:srgbClr val="333333"/>
                </a:solidFill>
                <a:latin typeface="Symbol" pitchFamily="18" charset="2"/>
              </a:rPr>
              <a:t>m </a:t>
            </a:r>
            <a:r>
              <a:rPr lang="en-US" sz="2800" smtClean="0">
                <a:solidFill>
                  <a:srgbClr val="333333"/>
                </a:solidFill>
              </a:rPr>
              <a:t>≠ 90 min</a:t>
            </a:r>
            <a:endParaRPr lang="en-US" sz="2800" smtClean="0">
              <a:solidFill>
                <a:srgbClr val="0033CC"/>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30403">
                                            <p:txEl>
                                              <p:pRg st="0" end="0"/>
                                            </p:txEl>
                                          </p:spTgt>
                                        </p:tgtEl>
                                        <p:attrNameLst>
                                          <p:attrName>style.visibility</p:attrName>
                                        </p:attrNameLst>
                                      </p:cBhvr>
                                      <p:to>
                                        <p:strVal val="visible"/>
                                      </p:to>
                                    </p:set>
                                    <p:animEffect transition="in" filter="blinds(horizontal)">
                                      <p:cBhvr>
                                        <p:cTn id="7" dur="500"/>
                                        <p:tgtEl>
                                          <p:spTgt spid="23040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30403">
                                            <p:txEl>
                                              <p:pRg st="1" end="1"/>
                                            </p:txEl>
                                          </p:spTgt>
                                        </p:tgtEl>
                                        <p:attrNameLst>
                                          <p:attrName>style.visibility</p:attrName>
                                        </p:attrNameLst>
                                      </p:cBhvr>
                                      <p:to>
                                        <p:strVal val="visible"/>
                                      </p:to>
                                    </p:set>
                                    <p:animEffect transition="in" filter="blinds(horizontal)">
                                      <p:cBhvr>
                                        <p:cTn id="12" dur="500"/>
                                        <p:tgtEl>
                                          <p:spTgt spid="23040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230403">
                                            <p:txEl>
                                              <p:pRg st="3" end="3"/>
                                            </p:txEl>
                                          </p:spTgt>
                                        </p:tgtEl>
                                        <p:attrNameLst>
                                          <p:attrName>style.visibility</p:attrName>
                                        </p:attrNameLst>
                                      </p:cBhvr>
                                      <p:to>
                                        <p:strVal val="visible"/>
                                      </p:to>
                                    </p:set>
                                    <p:animEffect transition="in" filter="blinds(horizontal)">
                                      <p:cBhvr>
                                        <p:cTn id="17" dur="500"/>
                                        <p:tgtEl>
                                          <p:spTgt spid="23040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230403">
                                            <p:txEl>
                                              <p:pRg st="4" end="4"/>
                                            </p:txEl>
                                          </p:spTgt>
                                        </p:tgtEl>
                                        <p:attrNameLst>
                                          <p:attrName>style.visibility</p:attrName>
                                        </p:attrNameLst>
                                      </p:cBhvr>
                                      <p:to>
                                        <p:strVal val="visible"/>
                                      </p:to>
                                    </p:set>
                                    <p:animEffect transition="in" filter="blinds(horizontal)">
                                      <p:cBhvr>
                                        <p:cTn id="22" dur="500"/>
                                        <p:tgtEl>
                                          <p:spTgt spid="23040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7746" name="Rectangle 2"/>
          <p:cNvSpPr>
            <a:spLocks noGrp="1" noChangeArrowheads="1"/>
          </p:cNvSpPr>
          <p:nvPr>
            <p:ph type="title" idx="4294967295"/>
          </p:nvPr>
        </p:nvSpPr>
        <p:spPr>
          <a:xfrm>
            <a:off x="1371600" y="228600"/>
            <a:ext cx="5791200" cy="1066800"/>
          </a:xfrm>
        </p:spPr>
        <p:txBody>
          <a:bodyPr wrap="square" lIns="91440" tIns="45720" rIns="91440" bIns="45720" numCol="1" anchor="ctr" anchorCtr="0" compatLnSpc="1">
            <a:prstTxWarp prst="textNoShape">
              <a:avLst/>
            </a:prstTxWarp>
          </a:bodyPr>
          <a:lstStyle/>
          <a:p>
            <a:pPr algn="ctr" eaLnBrk="1" hangingPunct="1"/>
            <a:r>
              <a:rPr lang="en-US" sz="4400" b="1" cap="none" smtClean="0">
                <a:effectLst>
                  <a:outerShdw blurRad="38100" dist="38100" dir="2700000" algn="tl">
                    <a:srgbClr val="C0C0C0"/>
                  </a:outerShdw>
                </a:effectLst>
              </a:rPr>
              <a:t>Example 2</a:t>
            </a:r>
          </a:p>
        </p:txBody>
      </p:sp>
      <p:sp>
        <p:nvSpPr>
          <p:cNvPr id="1029" name="Rectangle 3"/>
          <p:cNvSpPr>
            <a:spLocks noChangeArrowheads="1"/>
          </p:cNvSpPr>
          <p:nvPr/>
        </p:nvSpPr>
        <p:spPr bwMode="auto">
          <a:xfrm>
            <a:off x="533400" y="1295400"/>
            <a:ext cx="8001000" cy="3048000"/>
          </a:xfrm>
          <a:prstGeom prst="rect">
            <a:avLst/>
          </a:prstGeom>
          <a:noFill/>
          <a:ln w="9525">
            <a:noFill/>
            <a:miter lim="800000"/>
            <a:headEnd/>
            <a:tailEnd/>
          </a:ln>
        </p:spPr>
        <p:txBody>
          <a:bodyPr/>
          <a:lstStyle/>
          <a:p>
            <a:pPr marL="342900" indent="-342900">
              <a:spcBef>
                <a:spcPct val="20000"/>
              </a:spcBef>
              <a:buFontTx/>
              <a:buChar char="•"/>
            </a:pPr>
            <a:r>
              <a:rPr lang="en-US" sz="3000" b="0">
                <a:solidFill>
                  <a:schemeClr val="hlink"/>
                </a:solidFill>
                <a:latin typeface="Times New Roman" pitchFamily="18" charset="0"/>
                <a:cs typeface="Times New Roman" pitchFamily="18" charset="0"/>
              </a:rPr>
              <a:t>A homeowner randomly samples 64 homes similar to her own and finds that the average selling price is $252,000 with a standard deviation of $15,000.  Is this sufficient evidence to conclude that the average selling price is greater than $250,000?  Use </a:t>
            </a:r>
            <a:r>
              <a:rPr lang="en-US" sz="3000" b="0">
                <a:solidFill>
                  <a:schemeClr val="hlink"/>
                </a:solidFill>
                <a:latin typeface="Symbol" pitchFamily="18" charset="2"/>
                <a:cs typeface="Times New Roman" pitchFamily="18" charset="0"/>
              </a:rPr>
              <a:t>a</a:t>
            </a:r>
            <a:r>
              <a:rPr lang="en-US" sz="3000" b="0">
                <a:solidFill>
                  <a:schemeClr val="hlink"/>
                </a:solidFill>
                <a:latin typeface="Times New Roman" pitchFamily="18" charset="0"/>
                <a:cs typeface="Times New Roman" pitchFamily="18" charset="0"/>
              </a:rPr>
              <a:t> = .01.</a:t>
            </a:r>
          </a:p>
        </p:txBody>
      </p:sp>
      <p:grpSp>
        <p:nvGrpSpPr>
          <p:cNvPr id="134148" name="Group 4"/>
          <p:cNvGrpSpPr>
            <a:grpSpLocks/>
          </p:cNvGrpSpPr>
          <p:nvPr/>
        </p:nvGrpSpPr>
        <p:grpSpPr bwMode="auto">
          <a:xfrm>
            <a:off x="7239000" y="228600"/>
            <a:ext cx="1676400" cy="1295400"/>
            <a:chOff x="4608" y="96"/>
            <a:chExt cx="1056" cy="864"/>
          </a:xfrm>
        </p:grpSpPr>
        <p:sp>
          <p:nvSpPr>
            <p:cNvPr id="287749" name="Rectangle 5"/>
            <p:cNvSpPr>
              <a:spLocks noChangeArrowheads="1"/>
            </p:cNvSpPr>
            <p:nvPr/>
          </p:nvSpPr>
          <p:spPr bwMode="auto">
            <a:xfrm>
              <a:off x="4608" y="96"/>
              <a:ext cx="1056" cy="864"/>
            </a:xfrm>
            <a:prstGeom prst="rect">
              <a:avLst/>
            </a:prstGeom>
            <a:solidFill>
              <a:srgbClr val="F0D27E"/>
            </a:solidFill>
            <a:ln w="28575">
              <a:noFill/>
              <a:miter lim="800000"/>
              <a:headEnd/>
              <a:tailEnd/>
            </a:ln>
            <a:effectLst>
              <a:outerShdw dist="107763" dir="2700000" algn="ctr" rotWithShape="0">
                <a:schemeClr val="bg2"/>
              </a:outerShdw>
            </a:effectLst>
          </p:spPr>
          <p:txBody>
            <a:bodyPr wrap="none" anchor="ctr"/>
            <a:lstStyle/>
            <a:p>
              <a:pPr>
                <a:defRPr/>
              </a:pPr>
              <a:endParaRPr lang="en-US">
                <a:latin typeface="Times New Roman" pitchFamily="18" charset="0"/>
                <a:cs typeface="Angsana New" pitchFamily="18" charset="-34"/>
              </a:endParaRPr>
            </a:p>
          </p:txBody>
        </p:sp>
        <p:pic>
          <p:nvPicPr>
            <p:cNvPr id="134150" name="Picture 6" descr="houses"/>
            <p:cNvPicPr>
              <a:picLocks noChangeAspect="1" noChangeArrowheads="1"/>
            </p:cNvPicPr>
            <p:nvPr/>
          </p:nvPicPr>
          <p:blipFill>
            <a:blip r:embed="rId4"/>
            <a:srcRect/>
            <a:stretch>
              <a:fillRect/>
            </a:stretch>
          </p:blipFill>
          <p:spPr bwMode="auto">
            <a:xfrm>
              <a:off x="4664" y="165"/>
              <a:ext cx="934" cy="718"/>
            </a:xfrm>
            <a:prstGeom prst="rect">
              <a:avLst/>
            </a:prstGeom>
            <a:noFill/>
            <a:ln w="9525">
              <a:noFill/>
              <a:miter lim="800000"/>
              <a:headEnd/>
              <a:tailEnd/>
            </a:ln>
          </p:spPr>
        </p:pic>
      </p:grpSp>
      <p:sp>
        <p:nvSpPr>
          <p:cNvPr id="9" name="Rectangle 8"/>
          <p:cNvSpPr>
            <a:spLocks noChangeArrowheads="1"/>
          </p:cNvSpPr>
          <p:nvPr/>
        </p:nvSpPr>
        <p:spPr bwMode="auto">
          <a:xfrm rot="10800000" flipV="1">
            <a:off x="533400" y="4452938"/>
            <a:ext cx="2743200" cy="954087"/>
          </a:xfrm>
          <a:prstGeom prst="rect">
            <a:avLst/>
          </a:prstGeom>
          <a:solidFill>
            <a:srgbClr val="FFFFCC"/>
          </a:solidFill>
          <a:ln w="9525">
            <a:noFill/>
            <a:miter lim="800000"/>
            <a:headEnd/>
            <a:tailEnd/>
          </a:ln>
        </p:spPr>
        <p:txBody>
          <a:bodyPr>
            <a:spAutoFit/>
          </a:bodyPr>
          <a:lstStyle/>
          <a:p>
            <a:r>
              <a:rPr lang="en-US" sz="2800" b="0" i="1">
                <a:latin typeface="Times New Roman" pitchFamily="18" charset="0"/>
              </a:rPr>
              <a:t>H</a:t>
            </a:r>
            <a:r>
              <a:rPr lang="en-US" sz="2800" b="0" baseline="-25000">
                <a:latin typeface="Times New Roman" pitchFamily="18" charset="0"/>
              </a:rPr>
              <a:t>0</a:t>
            </a:r>
            <a:r>
              <a:rPr lang="en-US" sz="2800" b="0">
                <a:latin typeface="Times New Roman" pitchFamily="18" charset="0"/>
              </a:rPr>
              <a:t> : </a:t>
            </a:r>
            <a:r>
              <a:rPr lang="en-US" sz="2800" b="0">
                <a:latin typeface="Times New Roman" pitchFamily="18" charset="0"/>
                <a:sym typeface="Symbol" pitchFamily="18" charset="2"/>
              </a:rPr>
              <a:t></a:t>
            </a:r>
            <a:r>
              <a:rPr lang="en-US" sz="2800" b="0">
                <a:latin typeface="Times New Roman" pitchFamily="18" charset="0"/>
              </a:rPr>
              <a:t> = 250,000</a:t>
            </a:r>
          </a:p>
          <a:p>
            <a:r>
              <a:rPr lang="en-US" sz="2800" b="0" i="1">
                <a:latin typeface="Times New Roman" pitchFamily="18" charset="0"/>
              </a:rPr>
              <a:t>H</a:t>
            </a:r>
            <a:r>
              <a:rPr lang="en-US" sz="2800" b="0" baseline="-25000">
                <a:latin typeface="Times New Roman" pitchFamily="18" charset="0"/>
              </a:rPr>
              <a:t>a</a:t>
            </a:r>
            <a:r>
              <a:rPr lang="en-US" sz="2800" b="0">
                <a:latin typeface="Times New Roman" pitchFamily="18" charset="0"/>
              </a:rPr>
              <a:t> : </a:t>
            </a:r>
            <a:r>
              <a:rPr lang="en-US" sz="2800" b="0">
                <a:latin typeface="Times New Roman" pitchFamily="18" charset="0"/>
                <a:sym typeface="Symbol" pitchFamily="18" charset="2"/>
              </a:rPr>
              <a:t></a:t>
            </a:r>
            <a:r>
              <a:rPr lang="en-US" sz="2800" b="0">
                <a:latin typeface="Times New Roman" pitchFamily="18" charset="0"/>
              </a:rPr>
              <a:t> &gt; 250,000</a:t>
            </a:r>
          </a:p>
        </p:txBody>
      </p:sp>
      <p:sp>
        <p:nvSpPr>
          <p:cNvPr id="10" name="Rectangle 2"/>
          <p:cNvSpPr>
            <a:spLocks noChangeArrowheads="1"/>
          </p:cNvSpPr>
          <p:nvPr/>
        </p:nvSpPr>
        <p:spPr bwMode="auto">
          <a:xfrm>
            <a:off x="3429000" y="4267200"/>
            <a:ext cx="5410200" cy="2362200"/>
          </a:xfrm>
          <a:prstGeom prst="rect">
            <a:avLst/>
          </a:prstGeom>
          <a:solidFill>
            <a:srgbClr val="FFFFCC"/>
          </a:solidFill>
          <a:ln w="28575">
            <a:solidFill>
              <a:srgbClr val="F4ECC6"/>
            </a:solidFill>
            <a:miter lim="800000"/>
            <a:headEnd/>
            <a:tailEnd/>
          </a:ln>
          <a:effectLst>
            <a:outerShdw dist="107763" dir="2700000" algn="ctr" rotWithShape="0">
              <a:schemeClr val="bg2"/>
            </a:outerShdw>
          </a:effectLst>
        </p:spPr>
        <p:txBody>
          <a:bodyPr wrap="none" anchor="ctr"/>
          <a:lstStyle/>
          <a:p>
            <a:pPr>
              <a:defRPr/>
            </a:pPr>
            <a:endParaRPr lang="en-US" dirty="0">
              <a:solidFill>
                <a:schemeClr val="bg2">
                  <a:lumMod val="60000"/>
                  <a:lumOff val="40000"/>
                </a:schemeClr>
              </a:solidFill>
              <a:latin typeface="Times New Roman" pitchFamily="18" charset="0"/>
              <a:cs typeface="Angsana New" pitchFamily="18" charset="-34"/>
            </a:endParaRPr>
          </a:p>
        </p:txBody>
      </p:sp>
      <p:graphicFrame>
        <p:nvGraphicFramePr>
          <p:cNvPr id="3085" name="Object 13"/>
          <p:cNvGraphicFramePr>
            <a:graphicFrameLocks noChangeAspect="1"/>
          </p:cNvGraphicFramePr>
          <p:nvPr/>
        </p:nvGraphicFramePr>
        <p:xfrm>
          <a:off x="3733800" y="4495800"/>
          <a:ext cx="4876800" cy="1585913"/>
        </p:xfrm>
        <a:graphic>
          <a:graphicData uri="http://schemas.openxmlformats.org/presentationml/2006/ole">
            <mc:AlternateContent xmlns:mc="http://schemas.openxmlformats.org/markup-compatibility/2006">
              <mc:Choice xmlns:v="urn:schemas-microsoft-com:vml" Requires="v">
                <p:oleObj spid="_x0000_s134167" name="Equation" r:id="rId5" imgW="2108160" imgH="660240" progId="Equation.3">
                  <p:embed/>
                </p:oleObj>
              </mc:Choice>
              <mc:Fallback>
                <p:oleObj name="Equation" r:id="rId5" imgW="2108160" imgH="660240" progId="Equation.3">
                  <p:embed/>
                  <p:pic>
                    <p:nvPicPr>
                      <p:cNvPr id="0" name="Object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33800" y="4495800"/>
                        <a:ext cx="4876800" cy="15859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10"/>
          <p:cNvGraphicFramePr>
            <a:graphicFrameLocks noChangeAspect="1"/>
          </p:cNvGraphicFramePr>
          <p:nvPr/>
        </p:nvGraphicFramePr>
        <p:xfrm>
          <a:off x="5257800" y="6019800"/>
          <a:ext cx="1143000" cy="457200"/>
        </p:xfrm>
        <a:graphic>
          <a:graphicData uri="http://schemas.openxmlformats.org/presentationml/2006/ole">
            <mc:AlternateContent xmlns:mc="http://schemas.openxmlformats.org/markup-compatibility/2006">
              <mc:Choice xmlns:v="urn:schemas-microsoft-com:vml" Requires="v">
                <p:oleObj spid="_x0000_s134168" name="Equation" r:id="rId7" imgW="457200" imgH="164880" progId="Equation.3">
                  <p:embed/>
                </p:oleObj>
              </mc:Choice>
              <mc:Fallback>
                <p:oleObj name="Equation" r:id="rId7" imgW="457200" imgH="164880" progId="Equation.3">
                  <p:embed/>
                  <p:pic>
                    <p:nvPicPr>
                      <p:cNvPr id="0" name="Object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257800" y="6019800"/>
                        <a:ext cx="1143000" cy="45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029"/>
                                        </p:tgtEl>
                                        <p:attrNameLst>
                                          <p:attrName>style.visibility</p:attrName>
                                        </p:attrNameLst>
                                      </p:cBhvr>
                                      <p:to>
                                        <p:strVal val="visible"/>
                                      </p:to>
                                    </p:set>
                                    <p:animEffect transition="in" filter="box(in)">
                                      <p:cBhvr>
                                        <p:cTn id="7" dur="500"/>
                                        <p:tgtEl>
                                          <p:spTgt spid="1029"/>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ox(in)">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ox(in)">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3085"/>
                                        </p:tgtEl>
                                        <p:attrNameLst>
                                          <p:attrName>style.visibility</p:attrName>
                                        </p:attrNameLst>
                                      </p:cBhvr>
                                      <p:to>
                                        <p:strVal val="visible"/>
                                      </p:to>
                                    </p:set>
                                    <p:animEffect transition="in" filter="box(in)">
                                      <p:cBhvr>
                                        <p:cTn id="22" dur="500"/>
                                        <p:tgtEl>
                                          <p:spTgt spid="3085"/>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nodeType="clickEffect">
                                  <p:stCondLst>
                                    <p:cond delay="0"/>
                                  </p:stCondLst>
                                  <p:childTnLst>
                                    <p:set>
                                      <p:cBhvr>
                                        <p:cTn id="26" dur="1" fill="hold">
                                          <p:stCondLst>
                                            <p:cond delay="0"/>
                                          </p:stCondLst>
                                        </p:cTn>
                                        <p:tgtEl>
                                          <p:spTgt spid="2"/>
                                        </p:tgtEl>
                                        <p:attrNameLst>
                                          <p:attrName>style.visibility</p:attrName>
                                        </p:attrNameLst>
                                      </p:cBhvr>
                                      <p:to>
                                        <p:strVal val="visible"/>
                                      </p:to>
                                    </p:set>
                                    <p:animEffect transition="in" filter="box(in)">
                                      <p:cBhvr>
                                        <p:cTn id="2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9" grpId="0"/>
      <p:bldP spid="9" grpId="0" animBg="1"/>
      <p:bldP spid="1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p:cNvSpPr>
            <a:spLocks noGrp="1" noChangeArrowheads="1"/>
          </p:cNvSpPr>
          <p:nvPr>
            <p:ph type="title" idx="4294967295"/>
          </p:nvPr>
        </p:nvSpPr>
        <p:spPr>
          <a:xfrm>
            <a:off x="1447800" y="304800"/>
            <a:ext cx="6629400" cy="609600"/>
          </a:xfrm>
        </p:spPr>
        <p:txBody>
          <a:bodyPr wrap="square" lIns="91440" tIns="45720" rIns="91440" bIns="45720" numCol="1" anchor="ctr" anchorCtr="0" compatLnSpc="1">
            <a:prstTxWarp prst="textNoShape">
              <a:avLst/>
            </a:prstTxWarp>
            <a:normAutofit fontScale="90000"/>
          </a:bodyPr>
          <a:lstStyle/>
          <a:p>
            <a:pPr eaLnBrk="1" hangingPunct="1"/>
            <a:r>
              <a:rPr lang="en-US" sz="4000" b="1" cap="none" smtClean="0">
                <a:effectLst>
                  <a:outerShdw blurRad="38100" dist="38100" dir="2700000" algn="tl">
                    <a:srgbClr val="C0C0C0"/>
                  </a:outerShdw>
                </a:effectLst>
              </a:rPr>
              <a:t>Critical Value Approach</a:t>
            </a:r>
          </a:p>
        </p:txBody>
      </p:sp>
      <p:sp>
        <p:nvSpPr>
          <p:cNvPr id="136195" name="Rectangle 3"/>
          <p:cNvSpPr>
            <a:spLocks noChangeArrowheads="1"/>
          </p:cNvSpPr>
          <p:nvPr/>
        </p:nvSpPr>
        <p:spPr bwMode="auto">
          <a:xfrm>
            <a:off x="533400" y="1066800"/>
            <a:ext cx="7924800" cy="1600200"/>
          </a:xfrm>
          <a:prstGeom prst="rect">
            <a:avLst/>
          </a:prstGeom>
          <a:noFill/>
          <a:ln w="9525">
            <a:noFill/>
            <a:miter lim="800000"/>
            <a:headEnd/>
            <a:tailEnd/>
          </a:ln>
        </p:spPr>
        <p:txBody>
          <a:bodyPr/>
          <a:lstStyle/>
          <a:p>
            <a:pPr marL="342900" indent="-342900"/>
            <a:r>
              <a:rPr lang="en-US" sz="3200" b="0">
                <a:solidFill>
                  <a:srgbClr val="339933"/>
                </a:solidFill>
                <a:latin typeface="Times New Roman" pitchFamily="18" charset="0"/>
                <a:cs typeface="Times New Roman" pitchFamily="18" charset="0"/>
              </a:rPr>
              <a:t>	</a:t>
            </a:r>
            <a:r>
              <a:rPr lang="en-US" sz="3200" b="0">
                <a:solidFill>
                  <a:schemeClr val="hlink"/>
                </a:solidFill>
                <a:latin typeface="Times New Roman" pitchFamily="18" charset="0"/>
                <a:cs typeface="Times New Roman" pitchFamily="18" charset="0"/>
              </a:rPr>
              <a:t>What is the critical value of </a:t>
            </a:r>
            <a:r>
              <a:rPr lang="en-US" sz="3200" b="0" i="1">
                <a:solidFill>
                  <a:schemeClr val="hlink"/>
                </a:solidFill>
                <a:latin typeface="Times New Roman" pitchFamily="18" charset="0"/>
                <a:cs typeface="Times New Roman" pitchFamily="18" charset="0"/>
              </a:rPr>
              <a:t>z </a:t>
            </a:r>
            <a:r>
              <a:rPr lang="en-US" sz="3200" b="0">
                <a:solidFill>
                  <a:schemeClr val="hlink"/>
                </a:solidFill>
                <a:latin typeface="Times New Roman" pitchFamily="18" charset="0"/>
                <a:cs typeface="Times New Roman" pitchFamily="18" charset="0"/>
              </a:rPr>
              <a:t>that cuts off exactly </a:t>
            </a:r>
            <a:r>
              <a:rPr lang="en-US" sz="3200" b="0">
                <a:solidFill>
                  <a:schemeClr val="hlink"/>
                </a:solidFill>
                <a:latin typeface="Symbol" pitchFamily="18" charset="2"/>
                <a:cs typeface="Times New Roman" pitchFamily="18" charset="0"/>
              </a:rPr>
              <a:t>a</a:t>
            </a:r>
            <a:r>
              <a:rPr lang="en-US" sz="3200" b="0">
                <a:solidFill>
                  <a:schemeClr val="hlink"/>
                </a:solidFill>
                <a:latin typeface="Times New Roman" pitchFamily="18" charset="0"/>
                <a:cs typeface="Times New Roman" pitchFamily="18" charset="0"/>
              </a:rPr>
              <a:t>= .01 in the right-tail of the </a:t>
            </a:r>
            <a:r>
              <a:rPr lang="en-US" sz="3200" b="0" i="1">
                <a:solidFill>
                  <a:schemeClr val="hlink"/>
                </a:solidFill>
                <a:latin typeface="Times New Roman" pitchFamily="18" charset="0"/>
                <a:cs typeface="Times New Roman" pitchFamily="18" charset="0"/>
              </a:rPr>
              <a:t>z </a:t>
            </a:r>
            <a:r>
              <a:rPr lang="en-US" sz="3200" b="0">
                <a:solidFill>
                  <a:schemeClr val="hlink"/>
                </a:solidFill>
                <a:latin typeface="Times New Roman" pitchFamily="18" charset="0"/>
                <a:cs typeface="Times New Roman" pitchFamily="18" charset="0"/>
              </a:rPr>
              <a:t>distribution?</a:t>
            </a:r>
          </a:p>
        </p:txBody>
      </p:sp>
      <p:sp>
        <p:nvSpPr>
          <p:cNvPr id="288772" name="Text Box 4"/>
          <p:cNvSpPr txBox="1">
            <a:spLocks noChangeArrowheads="1"/>
          </p:cNvSpPr>
          <p:nvPr/>
        </p:nvSpPr>
        <p:spPr bwMode="auto">
          <a:xfrm>
            <a:off x="685800" y="5867400"/>
            <a:ext cx="8153400" cy="492125"/>
          </a:xfrm>
          <a:prstGeom prst="rect">
            <a:avLst/>
          </a:prstGeom>
          <a:solidFill>
            <a:srgbClr val="FFFFCC"/>
          </a:solidFill>
          <a:ln w="28575">
            <a:solidFill>
              <a:srgbClr val="D0A018"/>
            </a:solidFill>
            <a:miter lim="800000"/>
            <a:headEnd/>
            <a:tailEnd/>
          </a:ln>
        </p:spPr>
        <p:txBody>
          <a:bodyPr>
            <a:spAutoFit/>
          </a:bodyPr>
          <a:lstStyle/>
          <a:p>
            <a:pPr>
              <a:spcBef>
                <a:spcPct val="50000"/>
              </a:spcBef>
            </a:pPr>
            <a:r>
              <a:rPr lang="en-US" sz="2600">
                <a:solidFill>
                  <a:schemeClr val="hlink"/>
                </a:solidFill>
                <a:latin typeface="Times New Roman" pitchFamily="18" charset="0"/>
                <a:cs typeface="Times New Roman" pitchFamily="18" charset="0"/>
              </a:rPr>
              <a:t>Rejection Region:</a:t>
            </a:r>
            <a:r>
              <a:rPr lang="en-US" sz="2600" b="0">
                <a:solidFill>
                  <a:schemeClr val="hlink"/>
                </a:solidFill>
                <a:latin typeface="Times New Roman" pitchFamily="18" charset="0"/>
                <a:cs typeface="Times New Roman" pitchFamily="18" charset="0"/>
              </a:rPr>
              <a:t>  Reject H</a:t>
            </a:r>
            <a:r>
              <a:rPr lang="en-US" sz="2600" b="0" baseline="-25000">
                <a:solidFill>
                  <a:schemeClr val="hlink"/>
                </a:solidFill>
                <a:latin typeface="Times New Roman" pitchFamily="18" charset="0"/>
                <a:cs typeface="Times New Roman" pitchFamily="18" charset="0"/>
              </a:rPr>
              <a:t>0</a:t>
            </a:r>
            <a:r>
              <a:rPr lang="en-US" sz="2600" b="0">
                <a:solidFill>
                  <a:schemeClr val="hlink"/>
                </a:solidFill>
                <a:latin typeface="Times New Roman" pitchFamily="18" charset="0"/>
                <a:cs typeface="Times New Roman" pitchFamily="18" charset="0"/>
              </a:rPr>
              <a:t> if </a:t>
            </a:r>
            <a:r>
              <a:rPr lang="en-US" sz="2600" b="0" i="1">
                <a:solidFill>
                  <a:schemeClr val="hlink"/>
                </a:solidFill>
                <a:latin typeface="Times New Roman" pitchFamily="18" charset="0"/>
                <a:cs typeface="Times New Roman" pitchFamily="18" charset="0"/>
              </a:rPr>
              <a:t>z</a:t>
            </a:r>
            <a:r>
              <a:rPr lang="en-US" sz="2600" b="0">
                <a:solidFill>
                  <a:schemeClr val="hlink"/>
                </a:solidFill>
                <a:latin typeface="Times New Roman" pitchFamily="18" charset="0"/>
                <a:cs typeface="Times New Roman" pitchFamily="18" charset="0"/>
              </a:rPr>
              <a:t> &gt; 2.33.  </a:t>
            </a:r>
          </a:p>
        </p:txBody>
      </p:sp>
      <p:grpSp>
        <p:nvGrpSpPr>
          <p:cNvPr id="2" name="Group 5"/>
          <p:cNvGrpSpPr>
            <a:grpSpLocks/>
          </p:cNvGrpSpPr>
          <p:nvPr/>
        </p:nvGrpSpPr>
        <p:grpSpPr bwMode="auto">
          <a:xfrm>
            <a:off x="838200" y="2667000"/>
            <a:ext cx="4572000" cy="3048000"/>
            <a:chOff x="816" y="1632"/>
            <a:chExt cx="2448" cy="1536"/>
          </a:xfrm>
        </p:grpSpPr>
        <p:sp>
          <p:nvSpPr>
            <p:cNvPr id="136198" name="Rectangle 6"/>
            <p:cNvSpPr>
              <a:spLocks noChangeArrowheads="1"/>
            </p:cNvSpPr>
            <p:nvPr/>
          </p:nvSpPr>
          <p:spPr bwMode="auto">
            <a:xfrm>
              <a:off x="816" y="1632"/>
              <a:ext cx="2448" cy="1536"/>
            </a:xfrm>
            <a:prstGeom prst="rect">
              <a:avLst/>
            </a:prstGeom>
            <a:solidFill>
              <a:srgbClr val="F0D27E"/>
            </a:solidFill>
            <a:ln w="28575">
              <a:solidFill>
                <a:srgbClr val="CC0066"/>
              </a:solidFill>
              <a:miter lim="800000"/>
              <a:headEnd/>
              <a:tailEnd/>
            </a:ln>
          </p:spPr>
          <p:txBody>
            <a:bodyPr wrap="none" anchor="ctr"/>
            <a:lstStyle/>
            <a:p>
              <a:endParaRPr lang="th-TH">
                <a:latin typeface="Times New Roman" pitchFamily="18" charset="0"/>
              </a:endParaRPr>
            </a:p>
          </p:txBody>
        </p:sp>
        <p:pic>
          <p:nvPicPr>
            <p:cNvPr id="136199" name="Picture 7" descr="curve27"/>
            <p:cNvPicPr>
              <a:picLocks noChangeAspect="1" noChangeArrowheads="1"/>
            </p:cNvPicPr>
            <p:nvPr/>
          </p:nvPicPr>
          <p:blipFill>
            <a:blip r:embed="rId2"/>
            <a:srcRect/>
            <a:stretch>
              <a:fillRect/>
            </a:stretch>
          </p:blipFill>
          <p:spPr bwMode="auto">
            <a:xfrm>
              <a:off x="912" y="1728"/>
              <a:ext cx="2260" cy="1382"/>
            </a:xfrm>
            <a:prstGeom prst="rect">
              <a:avLst/>
            </a:prstGeom>
            <a:noFill/>
            <a:ln w="9525">
              <a:noFill/>
              <a:miter lim="800000"/>
              <a:headEnd/>
              <a:tailEnd/>
            </a:ln>
          </p:spPr>
        </p:pic>
      </p:grpSp>
      <p:sp>
        <p:nvSpPr>
          <p:cNvPr id="288777" name="Text Box 9"/>
          <p:cNvSpPr txBox="1">
            <a:spLocks noChangeArrowheads="1"/>
          </p:cNvSpPr>
          <p:nvPr/>
        </p:nvSpPr>
        <p:spPr bwMode="auto">
          <a:xfrm>
            <a:off x="5638800" y="2209800"/>
            <a:ext cx="3200400" cy="3568700"/>
          </a:xfrm>
          <a:prstGeom prst="rect">
            <a:avLst/>
          </a:prstGeom>
          <a:solidFill>
            <a:schemeClr val="bg1"/>
          </a:solidFill>
          <a:ln w="28575">
            <a:solidFill>
              <a:srgbClr val="CC0066"/>
            </a:solidFill>
            <a:miter lim="800000"/>
            <a:headEnd/>
            <a:tailEnd/>
          </a:ln>
        </p:spPr>
        <p:txBody>
          <a:bodyPr>
            <a:spAutoFit/>
          </a:bodyPr>
          <a:lstStyle/>
          <a:p>
            <a:pPr>
              <a:spcBef>
                <a:spcPct val="50000"/>
              </a:spcBef>
            </a:pPr>
            <a:r>
              <a:rPr lang="en-US" sz="2600" b="0">
                <a:solidFill>
                  <a:srgbClr val="CC0066"/>
                </a:solidFill>
                <a:latin typeface="Times New Roman" pitchFamily="18" charset="0"/>
                <a:cs typeface="Times New Roman" pitchFamily="18" charset="0"/>
              </a:rPr>
              <a:t>For our example, </a:t>
            </a:r>
            <a:r>
              <a:rPr lang="en-US" sz="2600" b="0" i="1">
                <a:solidFill>
                  <a:schemeClr val="hlink"/>
                </a:solidFill>
                <a:latin typeface="Times New Roman" pitchFamily="18" charset="0"/>
                <a:cs typeface="Times New Roman" pitchFamily="18" charset="0"/>
              </a:rPr>
              <a:t>z</a:t>
            </a:r>
            <a:r>
              <a:rPr lang="en-US" sz="2600" b="0">
                <a:solidFill>
                  <a:schemeClr val="hlink"/>
                </a:solidFill>
                <a:latin typeface="Times New Roman" pitchFamily="18" charset="0"/>
                <a:cs typeface="Times New Roman" pitchFamily="18" charset="0"/>
              </a:rPr>
              <a:t> = 1.07</a:t>
            </a:r>
            <a:r>
              <a:rPr lang="en-US" sz="2600" b="0">
                <a:solidFill>
                  <a:srgbClr val="CC0066"/>
                </a:solidFill>
                <a:latin typeface="Times New Roman" pitchFamily="18" charset="0"/>
                <a:cs typeface="Times New Roman" pitchFamily="18" charset="0"/>
              </a:rPr>
              <a:t> does not fall in the rejection region and </a:t>
            </a:r>
            <a:r>
              <a:rPr lang="en-US" sz="2600" b="0">
                <a:solidFill>
                  <a:schemeClr val="hlink"/>
                </a:solidFill>
                <a:latin typeface="Times New Roman" pitchFamily="18" charset="0"/>
                <a:cs typeface="Times New Roman" pitchFamily="18" charset="0"/>
              </a:rPr>
              <a:t>H</a:t>
            </a:r>
            <a:r>
              <a:rPr lang="en-US" sz="2600" b="0" baseline="-25000">
                <a:solidFill>
                  <a:schemeClr val="hlink"/>
                </a:solidFill>
                <a:latin typeface="Times New Roman" pitchFamily="18" charset="0"/>
                <a:cs typeface="Times New Roman" pitchFamily="18" charset="0"/>
              </a:rPr>
              <a:t>0</a:t>
            </a:r>
            <a:r>
              <a:rPr lang="en-US" sz="2600" b="0">
                <a:solidFill>
                  <a:schemeClr val="hlink"/>
                </a:solidFill>
                <a:latin typeface="Times New Roman" pitchFamily="18" charset="0"/>
                <a:cs typeface="Times New Roman" pitchFamily="18" charset="0"/>
              </a:rPr>
              <a:t> is not rejected</a:t>
            </a:r>
            <a:r>
              <a:rPr lang="en-US" sz="2600" b="0">
                <a:solidFill>
                  <a:srgbClr val="CC0066"/>
                </a:solidFill>
                <a:latin typeface="Times New Roman" pitchFamily="18" charset="0"/>
                <a:cs typeface="Times New Roman" pitchFamily="18" charset="0"/>
              </a:rPr>
              <a:t>. </a:t>
            </a:r>
          </a:p>
          <a:p>
            <a:pPr>
              <a:spcBef>
                <a:spcPct val="50000"/>
              </a:spcBef>
            </a:pPr>
            <a:r>
              <a:rPr lang="en-US" sz="2600" b="0">
                <a:solidFill>
                  <a:srgbClr val="CC0066"/>
                </a:solidFill>
                <a:latin typeface="Times New Roman" pitchFamily="18" charset="0"/>
                <a:cs typeface="Times New Roman" pitchFamily="18" charset="0"/>
              </a:rPr>
              <a:t>There is not enough evidence to indicate that </a:t>
            </a:r>
            <a:r>
              <a:rPr lang="en-US" sz="2600" b="0">
                <a:solidFill>
                  <a:srgbClr val="CC0066"/>
                </a:solidFill>
                <a:latin typeface="Symbol" pitchFamily="18" charset="2"/>
                <a:cs typeface="Times New Roman" pitchFamily="18" charset="0"/>
              </a:rPr>
              <a:t>m</a:t>
            </a:r>
            <a:r>
              <a:rPr lang="en-US" sz="2600" b="0">
                <a:solidFill>
                  <a:srgbClr val="CC0066"/>
                </a:solidFill>
                <a:latin typeface="Times New Roman" pitchFamily="18" charset="0"/>
                <a:cs typeface="Times New Roman" pitchFamily="18" charset="0"/>
              </a:rPr>
              <a:t> is greater than $250,000.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88772"/>
                                        </p:tgtEl>
                                        <p:attrNameLst>
                                          <p:attrName>style.visibility</p:attrName>
                                        </p:attrNameLst>
                                      </p:cBhvr>
                                      <p:to>
                                        <p:strVal val="visible"/>
                                      </p:to>
                                    </p:set>
                                    <p:animEffect transition="in" filter="wipe(up)">
                                      <p:cBhvr>
                                        <p:cTn id="12" dur="500"/>
                                        <p:tgtEl>
                                          <p:spTgt spid="28877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88777"/>
                                        </p:tgtEl>
                                        <p:attrNameLst>
                                          <p:attrName>style.visibility</p:attrName>
                                        </p:attrNameLst>
                                      </p:cBhvr>
                                      <p:to>
                                        <p:strVal val="visible"/>
                                      </p:to>
                                    </p:set>
                                    <p:animEffect transition="in" filter="wipe(left)">
                                      <p:cBhvr>
                                        <p:cTn id="17" dur="500"/>
                                        <p:tgtEl>
                                          <p:spTgt spid="2887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8772" grpId="0" animBg="1" autoUpdateAnimBg="0"/>
      <p:bldP spid="288777" grpId="0" animBg="1"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533400" y="3505200"/>
            <a:ext cx="4495800" cy="2971800"/>
            <a:chOff x="768" y="2496"/>
            <a:chExt cx="2400" cy="1488"/>
          </a:xfrm>
        </p:grpSpPr>
        <p:sp>
          <p:nvSpPr>
            <p:cNvPr id="137219" name="Rectangle 3"/>
            <p:cNvSpPr>
              <a:spLocks noChangeArrowheads="1"/>
            </p:cNvSpPr>
            <p:nvPr/>
          </p:nvSpPr>
          <p:spPr bwMode="auto">
            <a:xfrm>
              <a:off x="768" y="2496"/>
              <a:ext cx="2400" cy="1488"/>
            </a:xfrm>
            <a:prstGeom prst="rect">
              <a:avLst/>
            </a:prstGeom>
            <a:solidFill>
              <a:srgbClr val="F0D27E"/>
            </a:solidFill>
            <a:ln w="28575">
              <a:solidFill>
                <a:srgbClr val="CC0066"/>
              </a:solidFill>
              <a:miter lim="800000"/>
              <a:headEnd/>
              <a:tailEnd/>
            </a:ln>
          </p:spPr>
          <p:txBody>
            <a:bodyPr wrap="none" anchor="ctr"/>
            <a:lstStyle/>
            <a:p>
              <a:endParaRPr lang="th-TH">
                <a:latin typeface="Times New Roman" pitchFamily="18" charset="0"/>
              </a:endParaRPr>
            </a:p>
          </p:txBody>
        </p:sp>
        <p:pic>
          <p:nvPicPr>
            <p:cNvPr id="137220" name="Picture 4" descr="temp"/>
            <p:cNvPicPr>
              <a:picLocks noChangeAspect="1" noChangeArrowheads="1"/>
            </p:cNvPicPr>
            <p:nvPr/>
          </p:nvPicPr>
          <p:blipFill>
            <a:blip r:embed="rId3"/>
            <a:srcRect/>
            <a:stretch>
              <a:fillRect/>
            </a:stretch>
          </p:blipFill>
          <p:spPr bwMode="auto">
            <a:xfrm>
              <a:off x="843" y="2544"/>
              <a:ext cx="2256" cy="1379"/>
            </a:xfrm>
            <a:prstGeom prst="rect">
              <a:avLst/>
            </a:prstGeom>
            <a:noFill/>
            <a:ln w="9525">
              <a:noFill/>
              <a:miter lim="800000"/>
              <a:headEnd/>
              <a:tailEnd/>
            </a:ln>
          </p:spPr>
        </p:pic>
      </p:grpSp>
      <p:sp>
        <p:nvSpPr>
          <p:cNvPr id="289797" name="Rectangle 5"/>
          <p:cNvSpPr>
            <a:spLocks noGrp="1" noChangeArrowheads="1"/>
          </p:cNvSpPr>
          <p:nvPr>
            <p:ph type="title" idx="4294967295"/>
          </p:nvPr>
        </p:nvSpPr>
        <p:spPr>
          <a:xfrm>
            <a:off x="1905000" y="228600"/>
            <a:ext cx="5791200" cy="685800"/>
          </a:xfrm>
        </p:spPr>
        <p:txBody>
          <a:bodyPr wrap="square" lIns="91440" tIns="45720" rIns="91440" bIns="45720" numCol="1" anchor="ctr" anchorCtr="0" compatLnSpc="1">
            <a:prstTxWarp prst="textNoShape">
              <a:avLst/>
            </a:prstTxWarp>
            <a:normAutofit fontScale="90000"/>
          </a:bodyPr>
          <a:lstStyle/>
          <a:p>
            <a:pPr eaLnBrk="1" hangingPunct="1"/>
            <a:r>
              <a:rPr lang="en-US" sz="4000" b="1" i="1" cap="none" smtClean="0">
                <a:effectLst>
                  <a:outerShdw blurRad="38100" dist="38100" dir="2700000" algn="tl">
                    <a:srgbClr val="C0C0C0"/>
                  </a:outerShdw>
                </a:effectLst>
              </a:rPr>
              <a:t>p-</a:t>
            </a:r>
            <a:r>
              <a:rPr lang="en-US" sz="4000" b="1" cap="none" smtClean="0">
                <a:effectLst>
                  <a:outerShdw blurRad="38100" dist="38100" dir="2700000" algn="tl">
                    <a:srgbClr val="C0C0C0"/>
                  </a:outerShdw>
                </a:effectLst>
              </a:rPr>
              <a:t>Value Approach</a:t>
            </a:r>
          </a:p>
        </p:txBody>
      </p:sp>
      <p:sp>
        <p:nvSpPr>
          <p:cNvPr id="289799" name="Text Box 7" descr="5%"/>
          <p:cNvSpPr txBox="1">
            <a:spLocks noChangeArrowheads="1"/>
          </p:cNvSpPr>
          <p:nvPr/>
        </p:nvSpPr>
        <p:spPr bwMode="auto">
          <a:xfrm>
            <a:off x="5257800" y="3505200"/>
            <a:ext cx="3733800" cy="2292350"/>
          </a:xfrm>
          <a:prstGeom prst="rect">
            <a:avLst/>
          </a:prstGeom>
          <a:pattFill prst="pct5">
            <a:fgClr>
              <a:srgbClr val="F0EC7E"/>
            </a:fgClr>
            <a:bgClr>
              <a:srgbClr val="FFFFFF"/>
            </a:bgClr>
          </a:pattFill>
          <a:ln w="28575">
            <a:solidFill>
              <a:schemeClr val="tx2"/>
            </a:solidFill>
            <a:miter lim="800000"/>
            <a:headEnd/>
            <a:tailEnd/>
          </a:ln>
        </p:spPr>
        <p:txBody>
          <a:bodyPr>
            <a:spAutoFit/>
          </a:bodyPr>
          <a:lstStyle/>
          <a:p>
            <a:pPr>
              <a:spcBef>
                <a:spcPct val="50000"/>
              </a:spcBef>
            </a:pPr>
            <a:r>
              <a:rPr lang="en-US" sz="2600" b="0">
                <a:solidFill>
                  <a:srgbClr val="333333"/>
                </a:solidFill>
                <a:latin typeface="Times New Roman" pitchFamily="18" charset="0"/>
                <a:cs typeface="Times New Roman" pitchFamily="18" charset="0"/>
              </a:rPr>
              <a:t>Since  </a:t>
            </a:r>
            <a:r>
              <a:rPr lang="en-US" sz="2600" b="0" i="1">
                <a:solidFill>
                  <a:srgbClr val="333333"/>
                </a:solidFill>
                <a:latin typeface="Times New Roman" pitchFamily="18" charset="0"/>
                <a:cs typeface="Times New Roman" pitchFamily="18" charset="0"/>
              </a:rPr>
              <a:t>p</a:t>
            </a:r>
            <a:r>
              <a:rPr lang="en-US" sz="2600" b="0">
                <a:solidFill>
                  <a:srgbClr val="333333"/>
                </a:solidFill>
                <a:latin typeface="Times New Roman" pitchFamily="18" charset="0"/>
                <a:cs typeface="Times New Roman" pitchFamily="18" charset="0"/>
              </a:rPr>
              <a:t>-value &gt; </a:t>
            </a:r>
            <a:r>
              <a:rPr lang="en-US" sz="2600" b="0">
                <a:solidFill>
                  <a:srgbClr val="333333"/>
                </a:solidFill>
                <a:latin typeface="Symbol" pitchFamily="18" charset="2"/>
                <a:cs typeface="Times New Roman" pitchFamily="18" charset="0"/>
              </a:rPr>
              <a:t>a</a:t>
            </a:r>
            <a:r>
              <a:rPr lang="en-US" sz="2600" b="0">
                <a:solidFill>
                  <a:srgbClr val="333333"/>
                </a:solidFill>
                <a:latin typeface="Times New Roman" pitchFamily="18" charset="0"/>
                <a:cs typeface="Times New Roman" pitchFamily="18" charset="0"/>
              </a:rPr>
              <a:t> = 0.01, </a:t>
            </a:r>
            <a:r>
              <a:rPr lang="en-US" sz="2600" b="0">
                <a:solidFill>
                  <a:schemeClr val="hlink"/>
                </a:solidFill>
                <a:latin typeface="Times New Roman" pitchFamily="18" charset="0"/>
                <a:cs typeface="Times New Roman" pitchFamily="18" charset="0"/>
              </a:rPr>
              <a:t>H</a:t>
            </a:r>
            <a:r>
              <a:rPr lang="en-US" sz="2600" b="0" baseline="-25000">
                <a:solidFill>
                  <a:schemeClr val="hlink"/>
                </a:solidFill>
                <a:latin typeface="Times New Roman" pitchFamily="18" charset="0"/>
                <a:cs typeface="Times New Roman" pitchFamily="18" charset="0"/>
              </a:rPr>
              <a:t>0</a:t>
            </a:r>
            <a:r>
              <a:rPr lang="en-US" sz="2600" b="0">
                <a:solidFill>
                  <a:schemeClr val="hlink"/>
                </a:solidFill>
                <a:latin typeface="Times New Roman" pitchFamily="18" charset="0"/>
                <a:cs typeface="Times New Roman" pitchFamily="18" charset="0"/>
              </a:rPr>
              <a:t> is not rejected.</a:t>
            </a:r>
            <a:r>
              <a:rPr lang="en-US" sz="2600" b="0">
                <a:solidFill>
                  <a:srgbClr val="333333"/>
                </a:solidFill>
                <a:latin typeface="Times New Roman" pitchFamily="18" charset="0"/>
                <a:cs typeface="Times New Roman" pitchFamily="18" charset="0"/>
              </a:rPr>
              <a:t> </a:t>
            </a:r>
          </a:p>
          <a:p>
            <a:pPr>
              <a:spcBef>
                <a:spcPct val="50000"/>
              </a:spcBef>
            </a:pPr>
            <a:r>
              <a:rPr lang="en-US" sz="2600" b="0">
                <a:solidFill>
                  <a:srgbClr val="333333"/>
                </a:solidFill>
                <a:latin typeface="Times New Roman" pitchFamily="18" charset="0"/>
                <a:cs typeface="Times New Roman" pitchFamily="18" charset="0"/>
              </a:rPr>
              <a:t>There is insufficient evidence to indicate that </a:t>
            </a:r>
            <a:r>
              <a:rPr lang="en-US" sz="2600" b="0">
                <a:solidFill>
                  <a:srgbClr val="333333"/>
                </a:solidFill>
                <a:latin typeface="Symbol" pitchFamily="18" charset="2"/>
                <a:cs typeface="Times New Roman" pitchFamily="18" charset="0"/>
              </a:rPr>
              <a:t>m</a:t>
            </a:r>
            <a:r>
              <a:rPr lang="en-US" sz="2600" b="0">
                <a:solidFill>
                  <a:srgbClr val="333333"/>
                </a:solidFill>
                <a:latin typeface="Times New Roman" pitchFamily="18" charset="0"/>
                <a:cs typeface="Times New Roman" pitchFamily="18" charset="0"/>
              </a:rPr>
              <a:t> is greater than $250,000.</a:t>
            </a:r>
            <a:endParaRPr lang="en-US" sz="2600">
              <a:solidFill>
                <a:srgbClr val="333333"/>
              </a:solidFill>
              <a:latin typeface="Times New Roman" pitchFamily="18" charset="0"/>
              <a:cs typeface="Times New Roman" pitchFamily="18" charset="0"/>
            </a:endParaRPr>
          </a:p>
        </p:txBody>
      </p:sp>
      <p:sp>
        <p:nvSpPr>
          <p:cNvPr id="137223" name="Rectangle 8"/>
          <p:cNvSpPr>
            <a:spLocks noGrp="1" noChangeArrowheads="1"/>
          </p:cNvSpPr>
          <p:nvPr>
            <p:ph type="body" idx="4294967295"/>
          </p:nvPr>
        </p:nvSpPr>
        <p:spPr>
          <a:xfrm>
            <a:off x="533400" y="1066800"/>
            <a:ext cx="8153400" cy="1600200"/>
          </a:xfrm>
        </p:spPr>
        <p:txBody>
          <a:bodyPr/>
          <a:lstStyle/>
          <a:p>
            <a:pPr eaLnBrk="1" hangingPunct="1"/>
            <a:r>
              <a:rPr lang="en-US" sz="2800" smtClean="0">
                <a:solidFill>
                  <a:schemeClr val="hlink"/>
                </a:solidFill>
              </a:rPr>
              <a:t>The probability that our sample results or something even more unlikely would have occurred </a:t>
            </a:r>
            <a:r>
              <a:rPr lang="en-US" sz="2800" i="1" smtClean="0">
                <a:solidFill>
                  <a:schemeClr val="hlink"/>
                </a:solidFill>
              </a:rPr>
              <a:t>just by chance</a:t>
            </a:r>
            <a:r>
              <a:rPr lang="en-US" sz="2800" smtClean="0">
                <a:solidFill>
                  <a:schemeClr val="hlink"/>
                </a:solidFill>
              </a:rPr>
              <a:t>, when </a:t>
            </a:r>
            <a:r>
              <a:rPr lang="en-US" sz="2800" smtClean="0">
                <a:solidFill>
                  <a:schemeClr val="hlink"/>
                </a:solidFill>
                <a:latin typeface="Symbol" pitchFamily="18" charset="2"/>
              </a:rPr>
              <a:t>m</a:t>
            </a:r>
            <a:r>
              <a:rPr lang="en-US" sz="2800" smtClean="0">
                <a:solidFill>
                  <a:schemeClr val="hlink"/>
                </a:solidFill>
              </a:rPr>
              <a:t> = 250,000.</a:t>
            </a:r>
          </a:p>
        </p:txBody>
      </p:sp>
      <p:sp>
        <p:nvSpPr>
          <p:cNvPr id="9" name="Rectangle 2"/>
          <p:cNvSpPr>
            <a:spLocks noChangeArrowheads="1"/>
          </p:cNvSpPr>
          <p:nvPr/>
        </p:nvSpPr>
        <p:spPr bwMode="auto">
          <a:xfrm>
            <a:off x="914400" y="2667000"/>
            <a:ext cx="7543800" cy="609600"/>
          </a:xfrm>
          <a:prstGeom prst="rect">
            <a:avLst/>
          </a:prstGeom>
          <a:solidFill>
            <a:srgbClr val="FFFFCC"/>
          </a:solidFill>
          <a:ln w="28575">
            <a:solidFill>
              <a:srgbClr val="F4ECC6"/>
            </a:solidFill>
            <a:miter lim="800000"/>
            <a:headEnd/>
            <a:tailEnd/>
          </a:ln>
          <a:effectLst>
            <a:outerShdw dist="107763" dir="2700000" algn="ctr" rotWithShape="0">
              <a:schemeClr val="bg2"/>
            </a:outerShdw>
          </a:effectLst>
        </p:spPr>
        <p:txBody>
          <a:bodyPr wrap="none" anchor="ctr"/>
          <a:lstStyle/>
          <a:p>
            <a:pPr>
              <a:defRPr/>
            </a:pPr>
            <a:endParaRPr lang="en-US" dirty="0">
              <a:solidFill>
                <a:schemeClr val="bg2">
                  <a:lumMod val="60000"/>
                  <a:lumOff val="40000"/>
                </a:schemeClr>
              </a:solidFill>
              <a:latin typeface="Times New Roman" pitchFamily="18" charset="0"/>
              <a:cs typeface="Angsana New" pitchFamily="18" charset="-34"/>
            </a:endParaRPr>
          </a:p>
        </p:txBody>
      </p:sp>
      <p:graphicFrame>
        <p:nvGraphicFramePr>
          <p:cNvPr id="3085" name="Object 13"/>
          <p:cNvGraphicFramePr>
            <a:graphicFrameLocks noChangeAspect="1"/>
          </p:cNvGraphicFramePr>
          <p:nvPr/>
        </p:nvGraphicFramePr>
        <p:xfrm>
          <a:off x="914400" y="2743200"/>
          <a:ext cx="7429500" cy="527050"/>
        </p:xfrm>
        <a:graphic>
          <a:graphicData uri="http://schemas.openxmlformats.org/presentationml/2006/ole">
            <mc:AlternateContent xmlns:mc="http://schemas.openxmlformats.org/markup-compatibility/2006">
              <mc:Choice xmlns:v="urn:schemas-microsoft-com:vml" Requires="v">
                <p:oleObj spid="_x0000_s137232" name="Equation" r:id="rId4" imgW="2971800" imgH="203040" progId="Equation.3">
                  <p:embed/>
                </p:oleObj>
              </mc:Choice>
              <mc:Fallback>
                <p:oleObj name="Equation" r:id="rId4" imgW="2971800" imgH="203040" progId="Equation.3">
                  <p:embed/>
                  <p:pic>
                    <p:nvPicPr>
                      <p:cNvPr id="0" name="Object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4400" y="2743200"/>
                        <a:ext cx="7429500" cy="527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100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dissolv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3085"/>
                                        </p:tgtEl>
                                        <p:attrNameLst>
                                          <p:attrName>style.visibility</p:attrName>
                                        </p:attrNameLst>
                                      </p:cBhvr>
                                      <p:to>
                                        <p:strVal val="visible"/>
                                      </p:to>
                                    </p:set>
                                    <p:animEffect transition="in" filter="box(in)">
                                      <p:cBhvr>
                                        <p:cTn id="17" dur="500"/>
                                        <p:tgtEl>
                                          <p:spTgt spid="3085"/>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289799"/>
                                        </p:tgtEl>
                                        <p:attrNameLst>
                                          <p:attrName>style.visibility</p:attrName>
                                        </p:attrNameLst>
                                      </p:cBhvr>
                                      <p:to>
                                        <p:strVal val="visible"/>
                                      </p:to>
                                    </p:set>
                                    <p:animEffect transition="in" filter="box(in)">
                                      <p:cBhvr>
                                        <p:cTn id="22" dur="500"/>
                                        <p:tgtEl>
                                          <p:spTgt spid="2897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9799" grpId="0" animBg="1"/>
      <p:bldP spid="9" grpId="0" animBg="1"/>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22" name="Rectangle 2"/>
          <p:cNvSpPr>
            <a:spLocks noGrp="1" noChangeArrowheads="1"/>
          </p:cNvSpPr>
          <p:nvPr>
            <p:ph type="title" idx="4294967295"/>
          </p:nvPr>
        </p:nvSpPr>
        <p:spPr>
          <a:xfrm>
            <a:off x="2590800" y="152400"/>
            <a:ext cx="4267200" cy="838200"/>
          </a:xfrm>
        </p:spPr>
        <p:txBody>
          <a:bodyPr wrap="square" lIns="91440" tIns="45720" rIns="91440" bIns="45720" numCol="1" anchor="ctr" anchorCtr="0" compatLnSpc="1">
            <a:prstTxWarp prst="textNoShape">
              <a:avLst/>
            </a:prstTxWarp>
          </a:bodyPr>
          <a:lstStyle/>
          <a:p>
            <a:pPr eaLnBrk="1" hangingPunct="1"/>
            <a:r>
              <a:rPr lang="en-US" sz="4400" b="1" cap="none" smtClean="0">
                <a:effectLst>
                  <a:outerShdw blurRad="38100" dist="38100" dir="2700000" algn="tl">
                    <a:srgbClr val="C0C0C0"/>
                  </a:outerShdw>
                </a:effectLst>
              </a:rPr>
              <a:t>Example 3</a:t>
            </a:r>
          </a:p>
        </p:txBody>
      </p:sp>
      <p:sp>
        <p:nvSpPr>
          <p:cNvPr id="3076" name="Rectangle 3"/>
          <p:cNvSpPr>
            <a:spLocks noGrp="1" noChangeArrowheads="1"/>
          </p:cNvSpPr>
          <p:nvPr>
            <p:ph type="body" idx="4294967295"/>
          </p:nvPr>
        </p:nvSpPr>
        <p:spPr>
          <a:xfrm>
            <a:off x="381000" y="1066800"/>
            <a:ext cx="8305800" cy="3657600"/>
          </a:xfrm>
        </p:spPr>
        <p:txBody>
          <a:bodyPr/>
          <a:lstStyle/>
          <a:p>
            <a:pPr eaLnBrk="1" hangingPunct="1">
              <a:lnSpc>
                <a:spcPct val="80000"/>
              </a:lnSpc>
              <a:spcBef>
                <a:spcPct val="0"/>
              </a:spcBef>
              <a:buFont typeface="Wingdings" pitchFamily="2" charset="2"/>
              <a:buNone/>
            </a:pPr>
            <a:r>
              <a:rPr lang="en-US" sz="2200" smtClean="0">
                <a:solidFill>
                  <a:schemeClr val="hlink"/>
                </a:solidFill>
              </a:rPr>
              <a:t>	</a:t>
            </a:r>
            <a:r>
              <a:rPr lang="en-US" sz="2800" smtClean="0">
                <a:solidFill>
                  <a:schemeClr val="hlink"/>
                </a:solidFill>
              </a:rPr>
              <a:t>The daily yield for a chemical plant has averaged 880 tons for several years.  </a:t>
            </a:r>
            <a:r>
              <a:rPr lang="en-US" sz="2800" smtClean="0">
                <a:solidFill>
                  <a:srgbClr val="FF0000"/>
                </a:solidFill>
              </a:rPr>
              <a:t>The quality control manager wants to know if this average has changed.</a:t>
            </a:r>
            <a:r>
              <a:rPr lang="en-US" sz="2800" smtClean="0">
                <a:solidFill>
                  <a:schemeClr val="hlink"/>
                </a:solidFill>
              </a:rPr>
              <a:t>  She randomly selects 50 days and records an average yield of 871 tons with a standard deviation of 21 tons.  At 1% significance level what would she conclude?</a:t>
            </a:r>
            <a:r>
              <a:rPr lang="en-US" sz="2800" smtClean="0"/>
              <a:t> </a:t>
            </a:r>
          </a:p>
        </p:txBody>
      </p:sp>
      <p:sp>
        <p:nvSpPr>
          <p:cNvPr id="138244" name="Rectangle 3"/>
          <p:cNvSpPr>
            <a:spLocks noChangeArrowheads="1"/>
          </p:cNvSpPr>
          <p:nvPr/>
        </p:nvSpPr>
        <p:spPr bwMode="auto">
          <a:xfrm>
            <a:off x="1600200" y="4876800"/>
            <a:ext cx="3581400" cy="1371600"/>
          </a:xfrm>
          <a:prstGeom prst="rect">
            <a:avLst/>
          </a:prstGeom>
          <a:noFill/>
          <a:ln w="9525">
            <a:noFill/>
            <a:miter lim="800000"/>
            <a:headEnd/>
            <a:tailEnd/>
          </a:ln>
        </p:spPr>
        <p:txBody>
          <a:bodyPr/>
          <a:lstStyle/>
          <a:p>
            <a:pPr marL="342900" indent="-342900"/>
            <a:r>
              <a:rPr lang="en-US" sz="3200" b="0">
                <a:solidFill>
                  <a:srgbClr val="339933"/>
                </a:solidFill>
                <a:latin typeface="Times New Roman" pitchFamily="18" charset="0"/>
                <a:cs typeface="Times New Roman" pitchFamily="18" charset="0"/>
              </a:rPr>
              <a:t>	</a:t>
            </a:r>
            <a:endParaRPr lang="en-US" sz="3200" b="0">
              <a:solidFill>
                <a:schemeClr val="hlink"/>
              </a:solidFill>
              <a:latin typeface="Times New Roman" pitchFamily="18" charset="0"/>
              <a:cs typeface="Times New Roman" pitchFamily="18" charset="0"/>
            </a:endParaRPr>
          </a:p>
        </p:txBody>
      </p:sp>
      <p:sp>
        <p:nvSpPr>
          <p:cNvPr id="3078" name="Rectangle 7"/>
          <p:cNvSpPr>
            <a:spLocks noChangeArrowheads="1"/>
          </p:cNvSpPr>
          <p:nvPr/>
        </p:nvSpPr>
        <p:spPr bwMode="auto">
          <a:xfrm rot="10800000" flipV="1">
            <a:off x="457200" y="4324350"/>
            <a:ext cx="2971800" cy="1077913"/>
          </a:xfrm>
          <a:prstGeom prst="rect">
            <a:avLst/>
          </a:prstGeom>
          <a:solidFill>
            <a:srgbClr val="FFFFCC"/>
          </a:solidFill>
          <a:ln w="9525">
            <a:noFill/>
            <a:miter lim="800000"/>
            <a:headEnd/>
            <a:tailEnd/>
          </a:ln>
        </p:spPr>
        <p:txBody>
          <a:bodyPr>
            <a:spAutoFit/>
          </a:bodyPr>
          <a:lstStyle/>
          <a:p>
            <a:r>
              <a:rPr lang="en-US" sz="3200" i="1">
                <a:latin typeface="Times New Roman" pitchFamily="18" charset="0"/>
              </a:rPr>
              <a:t>     </a:t>
            </a:r>
            <a:r>
              <a:rPr lang="en-US" sz="3200" b="0" i="1">
                <a:latin typeface="Times New Roman" pitchFamily="18" charset="0"/>
              </a:rPr>
              <a:t>H</a:t>
            </a:r>
            <a:r>
              <a:rPr lang="en-US" sz="3200" b="0" baseline="-25000">
                <a:latin typeface="Times New Roman" pitchFamily="18" charset="0"/>
              </a:rPr>
              <a:t>0</a:t>
            </a:r>
            <a:r>
              <a:rPr lang="en-US" sz="3200" b="0">
                <a:latin typeface="Times New Roman" pitchFamily="18" charset="0"/>
              </a:rPr>
              <a:t> : </a:t>
            </a:r>
            <a:r>
              <a:rPr lang="en-US" sz="3200" b="0">
                <a:latin typeface="Times New Roman" pitchFamily="18" charset="0"/>
                <a:sym typeface="Symbol" pitchFamily="18" charset="2"/>
              </a:rPr>
              <a:t></a:t>
            </a:r>
            <a:r>
              <a:rPr lang="en-US" sz="3200" b="0">
                <a:latin typeface="Times New Roman" pitchFamily="18" charset="0"/>
              </a:rPr>
              <a:t> = 880</a:t>
            </a:r>
          </a:p>
          <a:p>
            <a:r>
              <a:rPr lang="en-US" sz="3200" b="0">
                <a:latin typeface="Times New Roman" pitchFamily="18" charset="0"/>
              </a:rPr>
              <a:t>vs. </a:t>
            </a:r>
            <a:r>
              <a:rPr lang="en-US" sz="3200" b="0" i="1">
                <a:latin typeface="Times New Roman" pitchFamily="18" charset="0"/>
              </a:rPr>
              <a:t>H</a:t>
            </a:r>
            <a:r>
              <a:rPr lang="en-US" sz="3200" b="0" baseline="-25000">
                <a:latin typeface="Times New Roman" pitchFamily="18" charset="0"/>
              </a:rPr>
              <a:t>a</a:t>
            </a:r>
            <a:r>
              <a:rPr lang="en-US" sz="3200" b="0">
                <a:latin typeface="Times New Roman" pitchFamily="18" charset="0"/>
              </a:rPr>
              <a:t> : </a:t>
            </a:r>
            <a:r>
              <a:rPr lang="en-US" sz="3200" b="0">
                <a:latin typeface="Times New Roman" pitchFamily="18" charset="0"/>
                <a:sym typeface="Symbol" pitchFamily="18" charset="2"/>
              </a:rPr>
              <a:t></a:t>
            </a:r>
            <a:r>
              <a:rPr lang="en-US" sz="3200" b="0">
                <a:latin typeface="Times New Roman" pitchFamily="18" charset="0"/>
              </a:rPr>
              <a:t> ≠ 880 </a:t>
            </a:r>
          </a:p>
        </p:txBody>
      </p:sp>
      <p:sp>
        <p:nvSpPr>
          <p:cNvPr id="10" name="Rectangle 2"/>
          <p:cNvSpPr>
            <a:spLocks noChangeArrowheads="1"/>
          </p:cNvSpPr>
          <p:nvPr/>
        </p:nvSpPr>
        <p:spPr bwMode="auto">
          <a:xfrm>
            <a:off x="3505200" y="4038600"/>
            <a:ext cx="5281613" cy="2133600"/>
          </a:xfrm>
          <a:prstGeom prst="rect">
            <a:avLst/>
          </a:prstGeom>
          <a:solidFill>
            <a:schemeClr val="bg1"/>
          </a:solidFill>
          <a:ln w="28575">
            <a:solidFill>
              <a:srgbClr val="F4ECC6"/>
            </a:solidFill>
            <a:miter lim="800000"/>
            <a:headEnd/>
            <a:tailEnd/>
          </a:ln>
          <a:effectLst>
            <a:outerShdw dist="107763" dir="2700000" algn="ctr" rotWithShape="0">
              <a:schemeClr val="bg2"/>
            </a:outerShdw>
          </a:effectLst>
        </p:spPr>
        <p:txBody>
          <a:bodyPr wrap="none" anchor="ctr"/>
          <a:lstStyle/>
          <a:p>
            <a:pPr>
              <a:defRPr/>
            </a:pPr>
            <a:endParaRPr lang="en-US" dirty="0">
              <a:solidFill>
                <a:schemeClr val="bg2">
                  <a:lumMod val="60000"/>
                  <a:lumOff val="40000"/>
                </a:schemeClr>
              </a:solidFill>
              <a:latin typeface="Times New Roman" pitchFamily="18" charset="0"/>
              <a:cs typeface="Angsana New" pitchFamily="18" charset="-34"/>
            </a:endParaRPr>
          </a:p>
        </p:txBody>
      </p:sp>
      <p:graphicFrame>
        <p:nvGraphicFramePr>
          <p:cNvPr id="2" name="Object 13"/>
          <p:cNvGraphicFramePr>
            <a:graphicFrameLocks noChangeAspect="1"/>
          </p:cNvGraphicFramePr>
          <p:nvPr/>
        </p:nvGraphicFramePr>
        <p:xfrm>
          <a:off x="3581400" y="4114800"/>
          <a:ext cx="5143500" cy="1714500"/>
        </p:xfrm>
        <a:graphic>
          <a:graphicData uri="http://schemas.openxmlformats.org/presentationml/2006/ole">
            <mc:AlternateContent xmlns:mc="http://schemas.openxmlformats.org/markup-compatibility/2006">
              <mc:Choice xmlns:v="urn:schemas-microsoft-com:vml" Requires="v">
                <p:oleObj spid="_x0000_s138254" name="Equation" r:id="rId3" imgW="2057400" imgH="660240" progId="Equation.3">
                  <p:embed/>
                </p:oleObj>
              </mc:Choice>
              <mc:Fallback>
                <p:oleObj name="Equation" r:id="rId3" imgW="2057400" imgH="660240" progId="Equation.3">
                  <p:embed/>
                  <p:pic>
                    <p:nvPicPr>
                      <p:cNvPr id="0" name="Object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81400" y="4114800"/>
                        <a:ext cx="5143500" cy="171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076">
                                            <p:txEl>
                                              <p:pRg st="0" end="0"/>
                                            </p:txEl>
                                          </p:spTgt>
                                        </p:tgtEl>
                                        <p:attrNameLst>
                                          <p:attrName>style.visibility</p:attrName>
                                        </p:attrNameLst>
                                      </p:cBhvr>
                                      <p:to>
                                        <p:strVal val="visible"/>
                                      </p:to>
                                    </p:set>
                                    <p:animEffect transition="in" filter="box(in)">
                                      <p:cBhvr>
                                        <p:cTn id="7" dur="500"/>
                                        <p:tgtEl>
                                          <p:spTgt spid="307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078"/>
                                        </p:tgtEl>
                                        <p:attrNameLst>
                                          <p:attrName>style.visibility</p:attrName>
                                        </p:attrNameLst>
                                      </p:cBhvr>
                                      <p:to>
                                        <p:strVal val="visible"/>
                                      </p:to>
                                    </p:set>
                                    <p:animEffect transition="in" filter="box(in)">
                                      <p:cBhvr>
                                        <p:cTn id="12" dur="500"/>
                                        <p:tgtEl>
                                          <p:spTgt spid="3078"/>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ox(in)">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box(in)">
                                      <p:cBhvr>
                                        <p:cTn id="2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6" grpId="0" build="p"/>
      <p:bldP spid="3078" grpId="0" animBg="1"/>
      <p:bldP spid="10"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3"/>
          <p:cNvSpPr>
            <a:spLocks noChangeArrowheads="1"/>
          </p:cNvSpPr>
          <p:nvPr/>
        </p:nvSpPr>
        <p:spPr bwMode="auto">
          <a:xfrm>
            <a:off x="381000" y="914400"/>
            <a:ext cx="8077200" cy="1828800"/>
          </a:xfrm>
          <a:prstGeom prst="rect">
            <a:avLst/>
          </a:prstGeom>
          <a:noFill/>
          <a:ln w="9525">
            <a:noFill/>
            <a:miter lim="800000"/>
            <a:headEnd/>
            <a:tailEnd/>
          </a:ln>
        </p:spPr>
        <p:txBody>
          <a:bodyPr/>
          <a:lstStyle/>
          <a:p>
            <a:pPr marL="342900" indent="-342900"/>
            <a:r>
              <a:rPr lang="en-US" sz="3200" b="0">
                <a:solidFill>
                  <a:srgbClr val="339933"/>
                </a:solidFill>
                <a:latin typeface="Times New Roman" pitchFamily="18" charset="0"/>
                <a:cs typeface="Times New Roman" pitchFamily="18" charset="0"/>
              </a:rPr>
              <a:t>	</a:t>
            </a:r>
            <a:r>
              <a:rPr lang="en-US" sz="3200" b="0">
                <a:solidFill>
                  <a:schemeClr val="hlink"/>
                </a:solidFill>
                <a:latin typeface="Times New Roman" pitchFamily="18" charset="0"/>
                <a:cs typeface="Times New Roman" pitchFamily="18" charset="0"/>
              </a:rPr>
              <a:t>If </a:t>
            </a:r>
            <a:r>
              <a:rPr lang="en-US" sz="3200" b="0">
                <a:solidFill>
                  <a:schemeClr val="hlink"/>
                </a:solidFill>
                <a:latin typeface="Times New Roman" pitchFamily="18" charset="0"/>
                <a:cs typeface="Times New Roman" pitchFamily="18" charset="0"/>
                <a:sym typeface="Symbol" pitchFamily="18" charset="2"/>
              </a:rPr>
              <a:t> = 0.01, what is the</a:t>
            </a:r>
            <a:r>
              <a:rPr lang="en-US" sz="3200" b="0">
                <a:solidFill>
                  <a:schemeClr val="hlink"/>
                </a:solidFill>
                <a:latin typeface="Times New Roman" pitchFamily="18" charset="0"/>
                <a:cs typeface="Times New Roman" pitchFamily="18" charset="0"/>
              </a:rPr>
              <a:t> critical value of </a:t>
            </a:r>
            <a:r>
              <a:rPr lang="en-US" sz="3200" b="0" i="1">
                <a:solidFill>
                  <a:schemeClr val="hlink"/>
                </a:solidFill>
                <a:latin typeface="Times New Roman" pitchFamily="18" charset="0"/>
                <a:cs typeface="Times New Roman" pitchFamily="18" charset="0"/>
              </a:rPr>
              <a:t>z </a:t>
            </a:r>
            <a:r>
              <a:rPr lang="en-US" sz="3200" b="0">
                <a:solidFill>
                  <a:schemeClr val="hlink"/>
                </a:solidFill>
                <a:latin typeface="Times New Roman" pitchFamily="18" charset="0"/>
                <a:cs typeface="Times New Roman" pitchFamily="18" charset="0"/>
              </a:rPr>
              <a:t>that cuts off exactly </a:t>
            </a:r>
            <a:r>
              <a:rPr lang="en-US" sz="3200" b="0">
                <a:solidFill>
                  <a:schemeClr val="hlink"/>
                </a:solidFill>
                <a:latin typeface="Symbol" pitchFamily="18" charset="2"/>
                <a:cs typeface="Times New Roman" pitchFamily="18" charset="0"/>
              </a:rPr>
              <a:t>a</a:t>
            </a:r>
            <a:r>
              <a:rPr lang="en-US" sz="3200" b="0">
                <a:solidFill>
                  <a:schemeClr val="hlink"/>
                </a:solidFill>
                <a:latin typeface="Times New Roman" pitchFamily="18" charset="0"/>
                <a:cs typeface="Times New Roman" pitchFamily="18" charset="0"/>
              </a:rPr>
              <a:t>/2 = 0.01/2 = 0.005 in the tail of the </a:t>
            </a:r>
            <a:r>
              <a:rPr lang="en-US" sz="3200" b="0" i="1">
                <a:solidFill>
                  <a:schemeClr val="hlink"/>
                </a:solidFill>
                <a:latin typeface="Times New Roman" pitchFamily="18" charset="0"/>
                <a:cs typeface="Times New Roman" pitchFamily="18" charset="0"/>
              </a:rPr>
              <a:t>z </a:t>
            </a:r>
            <a:r>
              <a:rPr lang="en-US" sz="3200" b="0">
                <a:solidFill>
                  <a:schemeClr val="hlink"/>
                </a:solidFill>
                <a:latin typeface="Times New Roman" pitchFamily="18" charset="0"/>
                <a:cs typeface="Times New Roman" pitchFamily="18" charset="0"/>
              </a:rPr>
              <a:t>distribution?</a:t>
            </a:r>
          </a:p>
        </p:txBody>
      </p:sp>
      <p:sp>
        <p:nvSpPr>
          <p:cNvPr id="291844" name="Text Box 4"/>
          <p:cNvSpPr txBox="1">
            <a:spLocks noChangeArrowheads="1"/>
          </p:cNvSpPr>
          <p:nvPr/>
        </p:nvSpPr>
        <p:spPr bwMode="auto">
          <a:xfrm>
            <a:off x="685800" y="5791200"/>
            <a:ext cx="7924800" cy="523875"/>
          </a:xfrm>
          <a:prstGeom prst="rect">
            <a:avLst/>
          </a:prstGeom>
          <a:solidFill>
            <a:srgbClr val="FFFFCC"/>
          </a:solidFill>
          <a:ln w="38100">
            <a:solidFill>
              <a:srgbClr val="CC0066"/>
            </a:solidFill>
            <a:miter lim="800000"/>
            <a:headEnd/>
            <a:tailEnd/>
          </a:ln>
          <a:effectLst>
            <a:outerShdw dist="107763" dir="2700000" algn="ctr" rotWithShape="0">
              <a:schemeClr val="bg2"/>
            </a:outerShdw>
          </a:effectLst>
        </p:spPr>
        <p:txBody>
          <a:bodyPr>
            <a:spAutoFit/>
          </a:bodyPr>
          <a:lstStyle/>
          <a:p>
            <a:pPr>
              <a:spcBef>
                <a:spcPct val="50000"/>
              </a:spcBef>
              <a:defRPr/>
            </a:pPr>
            <a:r>
              <a:rPr lang="en-US" sz="2800" dirty="0">
                <a:solidFill>
                  <a:schemeClr val="hlink"/>
                </a:solidFill>
                <a:latin typeface="Times New Roman" pitchFamily="18" charset="0"/>
                <a:cs typeface="Times New Roman" pitchFamily="18" charset="0"/>
              </a:rPr>
              <a:t>Rejection Region</a:t>
            </a:r>
            <a:r>
              <a:rPr lang="en-US" sz="2800" dirty="0">
                <a:solidFill>
                  <a:srgbClr val="333333"/>
                </a:solidFill>
                <a:latin typeface="Times New Roman" pitchFamily="18" charset="0"/>
                <a:cs typeface="Times New Roman" pitchFamily="18" charset="0"/>
              </a:rPr>
              <a:t>: </a:t>
            </a:r>
            <a:r>
              <a:rPr lang="en-US" sz="2800" b="0" dirty="0">
                <a:solidFill>
                  <a:srgbClr val="333333"/>
                </a:solidFill>
                <a:latin typeface="Times New Roman" pitchFamily="18" charset="0"/>
                <a:cs typeface="Times New Roman" pitchFamily="18" charset="0"/>
              </a:rPr>
              <a:t> Reject H</a:t>
            </a:r>
            <a:r>
              <a:rPr lang="en-US" sz="2800" b="0" baseline="-25000" dirty="0">
                <a:solidFill>
                  <a:srgbClr val="333333"/>
                </a:solidFill>
                <a:latin typeface="Times New Roman" pitchFamily="18" charset="0"/>
                <a:cs typeface="Times New Roman" pitchFamily="18" charset="0"/>
              </a:rPr>
              <a:t>0</a:t>
            </a:r>
            <a:r>
              <a:rPr lang="en-US" sz="2800" b="0" dirty="0">
                <a:solidFill>
                  <a:srgbClr val="333333"/>
                </a:solidFill>
                <a:latin typeface="Times New Roman" pitchFamily="18" charset="0"/>
                <a:cs typeface="Times New Roman" pitchFamily="18" charset="0"/>
              </a:rPr>
              <a:t> if </a:t>
            </a:r>
            <a:r>
              <a:rPr lang="en-US" sz="2800" b="0" i="1" dirty="0">
                <a:solidFill>
                  <a:srgbClr val="333333"/>
                </a:solidFill>
                <a:latin typeface="Times New Roman" pitchFamily="18" charset="0"/>
                <a:cs typeface="Times New Roman" pitchFamily="18" charset="0"/>
              </a:rPr>
              <a:t>z</a:t>
            </a:r>
            <a:r>
              <a:rPr lang="en-US" sz="2800" b="0" dirty="0">
                <a:solidFill>
                  <a:srgbClr val="333333"/>
                </a:solidFill>
                <a:latin typeface="Times New Roman" pitchFamily="18" charset="0"/>
                <a:cs typeface="Times New Roman" pitchFamily="18" charset="0"/>
              </a:rPr>
              <a:t> &gt; 2.58 or </a:t>
            </a:r>
            <a:r>
              <a:rPr lang="en-US" sz="2800" b="0" i="1" dirty="0">
                <a:solidFill>
                  <a:srgbClr val="333333"/>
                </a:solidFill>
                <a:latin typeface="Times New Roman" pitchFamily="18" charset="0"/>
                <a:cs typeface="Times New Roman" pitchFamily="18" charset="0"/>
              </a:rPr>
              <a:t>z</a:t>
            </a:r>
            <a:r>
              <a:rPr lang="en-US" sz="2800" b="0" dirty="0">
                <a:solidFill>
                  <a:srgbClr val="333333"/>
                </a:solidFill>
                <a:latin typeface="Times New Roman" pitchFamily="18" charset="0"/>
                <a:cs typeface="Times New Roman" pitchFamily="18" charset="0"/>
              </a:rPr>
              <a:t> &lt; -2.58. </a:t>
            </a:r>
          </a:p>
        </p:txBody>
      </p:sp>
      <p:grpSp>
        <p:nvGrpSpPr>
          <p:cNvPr id="2" name="Group 5"/>
          <p:cNvGrpSpPr>
            <a:grpSpLocks/>
          </p:cNvGrpSpPr>
          <p:nvPr/>
        </p:nvGrpSpPr>
        <p:grpSpPr bwMode="auto">
          <a:xfrm>
            <a:off x="381000" y="2362200"/>
            <a:ext cx="4876800" cy="3124200"/>
            <a:chOff x="768" y="1584"/>
            <a:chExt cx="2496" cy="1584"/>
          </a:xfrm>
        </p:grpSpPr>
        <p:sp>
          <p:nvSpPr>
            <p:cNvPr id="291846" name="Rectangle 6"/>
            <p:cNvSpPr>
              <a:spLocks noChangeArrowheads="1"/>
            </p:cNvSpPr>
            <p:nvPr/>
          </p:nvSpPr>
          <p:spPr bwMode="auto">
            <a:xfrm>
              <a:off x="768" y="1584"/>
              <a:ext cx="2496" cy="1584"/>
            </a:xfrm>
            <a:prstGeom prst="rect">
              <a:avLst/>
            </a:prstGeom>
            <a:solidFill>
              <a:srgbClr val="F0D27E"/>
            </a:solidFill>
            <a:ln w="28575">
              <a:solidFill>
                <a:srgbClr val="CC0066"/>
              </a:solidFill>
              <a:miter lim="800000"/>
              <a:headEnd/>
              <a:tailEnd/>
            </a:ln>
            <a:effectLst>
              <a:outerShdw dist="107763" dir="2700000" algn="ctr" rotWithShape="0">
                <a:schemeClr val="bg2"/>
              </a:outerShdw>
            </a:effectLst>
          </p:spPr>
          <p:txBody>
            <a:bodyPr wrap="none" anchor="ctr"/>
            <a:lstStyle/>
            <a:p>
              <a:pPr>
                <a:defRPr/>
              </a:pPr>
              <a:endParaRPr lang="en-US">
                <a:latin typeface="Times New Roman" pitchFamily="18" charset="0"/>
                <a:cs typeface="Angsana New" pitchFamily="18" charset="-34"/>
              </a:endParaRPr>
            </a:p>
          </p:txBody>
        </p:sp>
        <p:pic>
          <p:nvPicPr>
            <p:cNvPr id="139270" name="Picture 7" descr="curve23"/>
            <p:cNvPicPr>
              <a:picLocks noChangeAspect="1" noChangeArrowheads="1"/>
            </p:cNvPicPr>
            <p:nvPr/>
          </p:nvPicPr>
          <p:blipFill>
            <a:blip r:embed="rId2"/>
            <a:srcRect/>
            <a:stretch>
              <a:fillRect/>
            </a:stretch>
          </p:blipFill>
          <p:spPr bwMode="auto">
            <a:xfrm>
              <a:off x="816" y="1632"/>
              <a:ext cx="2400" cy="1480"/>
            </a:xfrm>
            <a:prstGeom prst="rect">
              <a:avLst/>
            </a:prstGeom>
            <a:noFill/>
            <a:ln w="9525">
              <a:noFill/>
              <a:miter lim="800000"/>
              <a:headEnd/>
              <a:tailEnd/>
            </a:ln>
          </p:spPr>
        </p:pic>
      </p:grpSp>
      <p:sp>
        <p:nvSpPr>
          <p:cNvPr id="291848" name="Text Box 8"/>
          <p:cNvSpPr txBox="1">
            <a:spLocks noChangeArrowheads="1"/>
          </p:cNvSpPr>
          <p:nvPr/>
        </p:nvSpPr>
        <p:spPr bwMode="auto">
          <a:xfrm>
            <a:off x="5562600" y="2133600"/>
            <a:ext cx="3352800" cy="3494088"/>
          </a:xfrm>
          <a:prstGeom prst="rect">
            <a:avLst/>
          </a:prstGeom>
          <a:solidFill>
            <a:schemeClr val="bg1"/>
          </a:solidFill>
          <a:ln w="28575">
            <a:solidFill>
              <a:srgbClr val="CC0066"/>
            </a:solidFill>
            <a:miter lim="800000"/>
            <a:headEnd/>
            <a:tailEnd/>
          </a:ln>
        </p:spPr>
        <p:txBody>
          <a:bodyPr>
            <a:spAutoFit/>
          </a:bodyPr>
          <a:lstStyle/>
          <a:p>
            <a:pPr>
              <a:spcBef>
                <a:spcPct val="50000"/>
              </a:spcBef>
            </a:pPr>
            <a:r>
              <a:rPr lang="en-US" sz="2600" b="0">
                <a:solidFill>
                  <a:srgbClr val="CC0099"/>
                </a:solidFill>
                <a:latin typeface="Times New Roman" pitchFamily="18" charset="0"/>
                <a:cs typeface="Times New Roman" pitchFamily="18" charset="0"/>
              </a:rPr>
              <a:t>For our example, </a:t>
            </a:r>
          </a:p>
          <a:p>
            <a:pPr>
              <a:spcBef>
                <a:spcPct val="50000"/>
              </a:spcBef>
            </a:pPr>
            <a:r>
              <a:rPr lang="en-US" sz="2600" b="0" i="1">
                <a:solidFill>
                  <a:schemeClr val="hlink"/>
                </a:solidFill>
                <a:latin typeface="Times New Roman" pitchFamily="18" charset="0"/>
                <a:cs typeface="Times New Roman" pitchFamily="18" charset="0"/>
              </a:rPr>
              <a:t>z</a:t>
            </a:r>
            <a:r>
              <a:rPr lang="en-US" sz="2600" b="0">
                <a:solidFill>
                  <a:schemeClr val="hlink"/>
                </a:solidFill>
                <a:latin typeface="Times New Roman" pitchFamily="18" charset="0"/>
                <a:cs typeface="Times New Roman" pitchFamily="18" charset="0"/>
              </a:rPr>
              <a:t> = -3.03</a:t>
            </a:r>
            <a:r>
              <a:rPr lang="en-US" sz="2600" b="0">
                <a:solidFill>
                  <a:srgbClr val="CC0099"/>
                </a:solidFill>
                <a:latin typeface="Times New Roman" pitchFamily="18" charset="0"/>
                <a:cs typeface="Times New Roman" pitchFamily="18" charset="0"/>
              </a:rPr>
              <a:t> falls in the rejection region and H</a:t>
            </a:r>
            <a:r>
              <a:rPr lang="en-US" sz="2600" b="0" baseline="-25000">
                <a:solidFill>
                  <a:srgbClr val="CC0099"/>
                </a:solidFill>
                <a:latin typeface="Times New Roman" pitchFamily="18" charset="0"/>
                <a:cs typeface="Times New Roman" pitchFamily="18" charset="0"/>
              </a:rPr>
              <a:t>0</a:t>
            </a:r>
            <a:r>
              <a:rPr lang="en-US" sz="2600" b="0">
                <a:solidFill>
                  <a:srgbClr val="CC0099"/>
                </a:solidFill>
                <a:latin typeface="Times New Roman" pitchFamily="18" charset="0"/>
                <a:cs typeface="Times New Roman" pitchFamily="18" charset="0"/>
              </a:rPr>
              <a:t> is rejected at the 1% significance level.  </a:t>
            </a:r>
            <a:r>
              <a:rPr lang="en-US" sz="2600" b="0">
                <a:solidFill>
                  <a:schemeClr val="hlink"/>
                </a:solidFill>
                <a:latin typeface="Times New Roman" pitchFamily="18" charset="0"/>
                <a:cs typeface="Times New Roman" pitchFamily="18" charset="0"/>
              </a:rPr>
              <a:t>Thus, the average yield is different from 880 tons.</a:t>
            </a:r>
          </a:p>
        </p:txBody>
      </p:sp>
      <p:sp>
        <p:nvSpPr>
          <p:cNvPr id="291849" name="Freeform 9"/>
          <p:cNvSpPr>
            <a:spLocks/>
          </p:cNvSpPr>
          <p:nvPr/>
        </p:nvSpPr>
        <p:spPr bwMode="auto">
          <a:xfrm>
            <a:off x="838200" y="2819400"/>
            <a:ext cx="4648200" cy="1905000"/>
          </a:xfrm>
          <a:custGeom>
            <a:avLst/>
            <a:gdLst>
              <a:gd name="T0" fmla="*/ 2147483647 w 2859"/>
              <a:gd name="T1" fmla="*/ 2147483647 h 1216"/>
              <a:gd name="T2" fmla="*/ 2147483647 w 2859"/>
              <a:gd name="T3" fmla="*/ 2147483647 h 1216"/>
              <a:gd name="T4" fmla="*/ 2147483647 w 2859"/>
              <a:gd name="T5" fmla="*/ 2147483647 h 1216"/>
              <a:gd name="T6" fmla="*/ 2147483647 w 2859"/>
              <a:gd name="T7" fmla="*/ 0 h 1216"/>
              <a:gd name="T8" fmla="*/ 2147483647 w 2859"/>
              <a:gd name="T9" fmla="*/ 2147483647 h 1216"/>
              <a:gd name="T10" fmla="*/ 2147483647 w 2859"/>
              <a:gd name="T11" fmla="*/ 2147483647 h 1216"/>
              <a:gd name="T12" fmla="*/ 2147483647 w 2859"/>
              <a:gd name="T13" fmla="*/ 2147483647 h 1216"/>
              <a:gd name="T14" fmla="*/ 2147483647 w 2859"/>
              <a:gd name="T15" fmla="*/ 2147483647 h 1216"/>
              <a:gd name="T16" fmla="*/ 2147483647 w 2859"/>
              <a:gd name="T17" fmla="*/ 2147483647 h 1216"/>
              <a:gd name="T18" fmla="*/ 2147483647 w 2859"/>
              <a:gd name="T19" fmla="*/ 2147483647 h 1216"/>
              <a:gd name="T20" fmla="*/ 2147483647 w 2859"/>
              <a:gd name="T21" fmla="*/ 2147483647 h 121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859"/>
              <a:gd name="T34" fmla="*/ 0 h 1216"/>
              <a:gd name="T35" fmla="*/ 2859 w 2859"/>
              <a:gd name="T36" fmla="*/ 1216 h 121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859" h="1216">
                <a:moveTo>
                  <a:pt x="2859" y="156"/>
                </a:moveTo>
                <a:cubicBezTo>
                  <a:pt x="2818" y="144"/>
                  <a:pt x="2781" y="119"/>
                  <a:pt x="2740" y="110"/>
                </a:cubicBezTo>
                <a:cubicBezTo>
                  <a:pt x="2421" y="41"/>
                  <a:pt x="2062" y="61"/>
                  <a:pt x="1744" y="55"/>
                </a:cubicBezTo>
                <a:cubicBezTo>
                  <a:pt x="1489" y="30"/>
                  <a:pt x="1232" y="18"/>
                  <a:pt x="976" y="0"/>
                </a:cubicBezTo>
                <a:cubicBezTo>
                  <a:pt x="804" y="8"/>
                  <a:pt x="732" y="14"/>
                  <a:pt x="583" y="64"/>
                </a:cubicBezTo>
                <a:cubicBezTo>
                  <a:pt x="496" y="151"/>
                  <a:pt x="544" y="109"/>
                  <a:pt x="445" y="183"/>
                </a:cubicBezTo>
                <a:cubicBezTo>
                  <a:pt x="433" y="192"/>
                  <a:pt x="409" y="210"/>
                  <a:pt x="409" y="210"/>
                </a:cubicBezTo>
                <a:cubicBezTo>
                  <a:pt x="347" y="306"/>
                  <a:pt x="253" y="386"/>
                  <a:pt x="171" y="466"/>
                </a:cubicBezTo>
                <a:cubicBezTo>
                  <a:pt x="128" y="507"/>
                  <a:pt x="123" y="580"/>
                  <a:pt x="98" y="631"/>
                </a:cubicBezTo>
                <a:cubicBezTo>
                  <a:pt x="74" y="775"/>
                  <a:pt x="49" y="917"/>
                  <a:pt x="25" y="1061"/>
                </a:cubicBezTo>
                <a:cubicBezTo>
                  <a:pt x="34" y="1211"/>
                  <a:pt x="0" y="1173"/>
                  <a:pt x="43" y="1216"/>
                </a:cubicBezTo>
              </a:path>
            </a:pathLst>
          </a:custGeom>
          <a:noFill/>
          <a:ln w="28575">
            <a:solidFill>
              <a:srgbClr val="CC0066"/>
            </a:solidFill>
            <a:round/>
            <a:headEnd/>
            <a:tailEnd type="triangle" w="med" len="med"/>
          </a:ln>
        </p:spPr>
        <p:txBody>
          <a:bodyPr/>
          <a:lstStyle/>
          <a:p>
            <a:endParaRPr lang="th-TH"/>
          </a:p>
        </p:txBody>
      </p:sp>
      <p:sp>
        <p:nvSpPr>
          <p:cNvPr id="291851" name="Rectangle 11"/>
          <p:cNvSpPr>
            <a:spLocks noGrp="1" noChangeArrowheads="1"/>
          </p:cNvSpPr>
          <p:nvPr>
            <p:ph type="title" idx="4294967295"/>
          </p:nvPr>
        </p:nvSpPr>
        <p:spPr>
          <a:xfrm>
            <a:off x="1447800" y="228600"/>
            <a:ext cx="6629400" cy="609600"/>
          </a:xfrm>
        </p:spPr>
        <p:txBody>
          <a:bodyPr wrap="square" lIns="91440" tIns="45720" rIns="91440" bIns="45720" numCol="1" anchor="ctr" anchorCtr="0" compatLnSpc="1">
            <a:prstTxWarp prst="textNoShape">
              <a:avLst/>
            </a:prstTxWarp>
            <a:normAutofit fontScale="90000"/>
          </a:bodyPr>
          <a:lstStyle/>
          <a:p>
            <a:pPr eaLnBrk="1" hangingPunct="1"/>
            <a:r>
              <a:rPr lang="en-US" sz="4000" b="1" cap="none" smtClean="0">
                <a:effectLst>
                  <a:outerShdw blurRad="38100" dist="38100" dir="2700000" algn="tl">
                    <a:srgbClr val="C0C0C0"/>
                  </a:outerShdw>
                </a:effectLst>
              </a:rPr>
              <a:t>Critical Value Approach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91844"/>
                                        </p:tgtEl>
                                        <p:attrNameLst>
                                          <p:attrName>style.visibility</p:attrName>
                                        </p:attrNameLst>
                                      </p:cBhvr>
                                      <p:to>
                                        <p:strVal val="visible"/>
                                      </p:to>
                                    </p:set>
                                    <p:animEffect transition="in" filter="wipe(up)">
                                      <p:cBhvr>
                                        <p:cTn id="12" dur="500"/>
                                        <p:tgtEl>
                                          <p:spTgt spid="29184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91848"/>
                                        </p:tgtEl>
                                        <p:attrNameLst>
                                          <p:attrName>style.visibility</p:attrName>
                                        </p:attrNameLst>
                                      </p:cBhvr>
                                      <p:to>
                                        <p:strVal val="visible"/>
                                      </p:to>
                                    </p:set>
                                    <p:animEffect transition="in" filter="wipe(left)">
                                      <p:cBhvr>
                                        <p:cTn id="17" dur="500"/>
                                        <p:tgtEl>
                                          <p:spTgt spid="291848"/>
                                        </p:tgtEl>
                                      </p:cBhvr>
                                    </p:animEffect>
                                  </p:childTnLst>
                                </p:cTn>
                              </p:par>
                            </p:childTnLst>
                          </p:cTn>
                        </p:par>
                        <p:par>
                          <p:cTn id="18" fill="hold">
                            <p:stCondLst>
                              <p:cond delay="500"/>
                            </p:stCondLst>
                            <p:childTnLst>
                              <p:par>
                                <p:cTn id="19" presetID="22" presetClass="entr" presetSubtype="2" fill="hold" grpId="0" nodeType="afterEffect">
                                  <p:stCondLst>
                                    <p:cond delay="2000"/>
                                  </p:stCondLst>
                                  <p:childTnLst>
                                    <p:set>
                                      <p:cBhvr>
                                        <p:cTn id="20" dur="1" fill="hold">
                                          <p:stCondLst>
                                            <p:cond delay="0"/>
                                          </p:stCondLst>
                                        </p:cTn>
                                        <p:tgtEl>
                                          <p:spTgt spid="291849"/>
                                        </p:tgtEl>
                                        <p:attrNameLst>
                                          <p:attrName>style.visibility</p:attrName>
                                        </p:attrNameLst>
                                      </p:cBhvr>
                                      <p:to>
                                        <p:strVal val="visible"/>
                                      </p:to>
                                    </p:set>
                                    <p:animEffect transition="in" filter="wipe(right)">
                                      <p:cBhvr>
                                        <p:cTn id="21" dur="500"/>
                                        <p:tgtEl>
                                          <p:spTgt spid="2918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1844" grpId="0" animBg="1" autoUpdateAnimBg="0"/>
      <p:bldP spid="291848" grpId="0" animBg="1" autoUpdateAnimBg="0"/>
      <p:bldP spid="291849" grpId="0" animBg="1"/>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22" name="Rectangle 1026"/>
          <p:cNvSpPr>
            <a:spLocks noGrp="1" noChangeArrowheads="1"/>
          </p:cNvSpPr>
          <p:nvPr>
            <p:ph type="title" idx="4294967295"/>
          </p:nvPr>
        </p:nvSpPr>
        <p:spPr>
          <a:xfrm>
            <a:off x="2286000" y="304800"/>
            <a:ext cx="4953000" cy="609600"/>
          </a:xfrm>
        </p:spPr>
        <p:txBody>
          <a:bodyPr wrap="square" lIns="91440" tIns="45720" rIns="91440" bIns="45720" numCol="1" anchor="ctr" anchorCtr="0" compatLnSpc="1">
            <a:prstTxWarp prst="textNoShape">
              <a:avLst/>
            </a:prstTxWarp>
            <a:normAutofit fontScale="90000"/>
          </a:bodyPr>
          <a:lstStyle/>
          <a:p>
            <a:pPr eaLnBrk="1" hangingPunct="1"/>
            <a:r>
              <a:rPr lang="en-US" sz="4000" b="1" i="1" cap="none" smtClean="0">
                <a:effectLst>
                  <a:outerShdw blurRad="38100" dist="38100" dir="2700000" algn="tl">
                    <a:srgbClr val="C0C0C0"/>
                  </a:outerShdw>
                </a:effectLst>
              </a:rPr>
              <a:t>p –</a:t>
            </a:r>
            <a:r>
              <a:rPr lang="en-US" sz="4000" b="1" cap="none" smtClean="0">
                <a:effectLst>
                  <a:outerShdw blurRad="38100" dist="38100" dir="2700000" algn="tl">
                    <a:srgbClr val="C0C0C0"/>
                  </a:outerShdw>
                </a:effectLst>
              </a:rPr>
              <a:t>Value Approach</a:t>
            </a:r>
            <a:endParaRPr lang="en-US" sz="4000" b="1" i="1" cap="none" smtClean="0">
              <a:effectLst>
                <a:outerShdw blurRad="38100" dist="38100" dir="2700000" algn="tl">
                  <a:srgbClr val="C0C0C0"/>
                </a:outerShdw>
              </a:effectLst>
            </a:endParaRPr>
          </a:p>
        </p:txBody>
      </p:sp>
      <p:sp>
        <p:nvSpPr>
          <p:cNvPr id="235523" name="Rectangle 1027"/>
          <p:cNvSpPr>
            <a:spLocks noGrp="1" noChangeArrowheads="1"/>
          </p:cNvSpPr>
          <p:nvPr>
            <p:ph type="body" idx="4294967295"/>
          </p:nvPr>
        </p:nvSpPr>
        <p:spPr>
          <a:xfrm>
            <a:off x="381000" y="1066800"/>
            <a:ext cx="8458200" cy="1752600"/>
          </a:xfrm>
        </p:spPr>
        <p:txBody>
          <a:bodyPr/>
          <a:lstStyle/>
          <a:p>
            <a:pPr eaLnBrk="1" hangingPunct="1">
              <a:lnSpc>
                <a:spcPct val="90000"/>
              </a:lnSpc>
              <a:spcBef>
                <a:spcPct val="0"/>
              </a:spcBef>
              <a:buFont typeface="Wingdings" pitchFamily="2" charset="2"/>
              <a:buNone/>
            </a:pPr>
            <a:r>
              <a:rPr lang="en-US" sz="2000" smtClean="0"/>
              <a:t>	</a:t>
            </a:r>
            <a:r>
              <a:rPr lang="en-US" sz="2800" smtClean="0">
                <a:solidFill>
                  <a:schemeClr val="hlink"/>
                </a:solidFill>
              </a:rPr>
              <a:t>What is the probability that this test statistic or something even more extreme (far from what is expected if H</a:t>
            </a:r>
            <a:r>
              <a:rPr lang="en-US" sz="2800" baseline="-25000" smtClean="0">
                <a:solidFill>
                  <a:schemeClr val="hlink"/>
                </a:solidFill>
              </a:rPr>
              <a:t>0</a:t>
            </a:r>
            <a:r>
              <a:rPr lang="en-US" sz="2800" smtClean="0">
                <a:solidFill>
                  <a:schemeClr val="hlink"/>
                </a:solidFill>
              </a:rPr>
              <a:t> is true) could have happened </a:t>
            </a:r>
            <a:r>
              <a:rPr lang="en-US" sz="2800" i="1" smtClean="0">
                <a:solidFill>
                  <a:schemeClr val="hlink"/>
                </a:solidFill>
              </a:rPr>
              <a:t>just by chance</a:t>
            </a:r>
            <a:r>
              <a:rPr lang="en-US" sz="2800" smtClean="0">
                <a:solidFill>
                  <a:schemeClr val="hlink"/>
                </a:solidFill>
              </a:rPr>
              <a:t>?</a:t>
            </a:r>
            <a:endParaRPr lang="en-US" sz="2800" b="1" smtClean="0">
              <a:solidFill>
                <a:schemeClr val="hlink"/>
              </a:solidFill>
              <a:effectLst>
                <a:outerShdw blurRad="38100" dist="38100" dir="2700000" algn="tl">
                  <a:srgbClr val="C0C0C0"/>
                </a:outerShdw>
              </a:effectLst>
            </a:endParaRPr>
          </a:p>
        </p:txBody>
      </p:sp>
      <p:grpSp>
        <p:nvGrpSpPr>
          <p:cNvPr id="2" name="Group 1036"/>
          <p:cNvGrpSpPr>
            <a:grpSpLocks/>
          </p:cNvGrpSpPr>
          <p:nvPr/>
        </p:nvGrpSpPr>
        <p:grpSpPr bwMode="auto">
          <a:xfrm>
            <a:off x="457200" y="4038600"/>
            <a:ext cx="4648200" cy="2667000"/>
            <a:chOff x="864" y="2736"/>
            <a:chExt cx="2400" cy="1488"/>
          </a:xfrm>
        </p:grpSpPr>
        <p:sp>
          <p:nvSpPr>
            <p:cNvPr id="140293" name="Rectangle 1035"/>
            <p:cNvSpPr>
              <a:spLocks noChangeArrowheads="1"/>
            </p:cNvSpPr>
            <p:nvPr/>
          </p:nvSpPr>
          <p:spPr bwMode="auto">
            <a:xfrm>
              <a:off x="864" y="2736"/>
              <a:ext cx="2400" cy="1488"/>
            </a:xfrm>
            <a:prstGeom prst="rect">
              <a:avLst/>
            </a:prstGeom>
            <a:solidFill>
              <a:srgbClr val="F0D27E"/>
            </a:solidFill>
            <a:ln w="28575">
              <a:solidFill>
                <a:srgbClr val="CC0066"/>
              </a:solidFill>
              <a:miter lim="800000"/>
              <a:headEnd/>
              <a:tailEnd/>
            </a:ln>
          </p:spPr>
          <p:txBody>
            <a:bodyPr wrap="none" anchor="ctr"/>
            <a:lstStyle/>
            <a:p>
              <a:endParaRPr lang="th-TH">
                <a:latin typeface="Times New Roman" pitchFamily="18" charset="0"/>
              </a:endParaRPr>
            </a:p>
          </p:txBody>
        </p:sp>
        <p:pic>
          <p:nvPicPr>
            <p:cNvPr id="140294" name="Picture 1034" descr="curve22"/>
            <p:cNvPicPr>
              <a:picLocks noChangeAspect="1" noChangeArrowheads="1"/>
            </p:cNvPicPr>
            <p:nvPr/>
          </p:nvPicPr>
          <p:blipFill>
            <a:blip r:embed="rId3"/>
            <a:srcRect/>
            <a:stretch>
              <a:fillRect/>
            </a:stretch>
          </p:blipFill>
          <p:spPr bwMode="auto">
            <a:xfrm>
              <a:off x="942" y="2784"/>
              <a:ext cx="2248" cy="1391"/>
            </a:xfrm>
            <a:prstGeom prst="rect">
              <a:avLst/>
            </a:prstGeom>
            <a:noFill/>
            <a:ln w="9525">
              <a:noFill/>
              <a:miter lim="800000"/>
              <a:headEnd/>
              <a:tailEnd/>
            </a:ln>
          </p:spPr>
        </p:pic>
      </p:grpSp>
      <p:sp>
        <p:nvSpPr>
          <p:cNvPr id="235533" name="Text Box 1037"/>
          <p:cNvSpPr txBox="1">
            <a:spLocks noChangeArrowheads="1"/>
          </p:cNvSpPr>
          <p:nvPr/>
        </p:nvSpPr>
        <p:spPr bwMode="auto">
          <a:xfrm>
            <a:off x="5257800" y="4343400"/>
            <a:ext cx="3581400" cy="1938338"/>
          </a:xfrm>
          <a:prstGeom prst="rect">
            <a:avLst/>
          </a:prstGeom>
          <a:solidFill>
            <a:srgbClr val="F4ECC6"/>
          </a:solidFill>
          <a:ln w="38100">
            <a:solidFill>
              <a:schemeClr val="accent2"/>
            </a:solidFill>
            <a:miter lim="800000"/>
            <a:headEnd/>
            <a:tailEnd/>
          </a:ln>
        </p:spPr>
        <p:txBody>
          <a:bodyPr>
            <a:spAutoFit/>
          </a:bodyPr>
          <a:lstStyle/>
          <a:p>
            <a:r>
              <a:rPr lang="en-US" b="0">
                <a:solidFill>
                  <a:schemeClr val="tx2"/>
                </a:solidFill>
                <a:latin typeface="Times New Roman" pitchFamily="18" charset="0"/>
              </a:rPr>
              <a:t>Since our </a:t>
            </a:r>
            <a:r>
              <a:rPr lang="en-US" b="0" i="1">
                <a:solidFill>
                  <a:schemeClr val="tx2"/>
                </a:solidFill>
                <a:latin typeface="Times New Roman" pitchFamily="18" charset="0"/>
              </a:rPr>
              <a:t>p</a:t>
            </a:r>
            <a:r>
              <a:rPr lang="en-US" b="0">
                <a:solidFill>
                  <a:schemeClr val="tx2"/>
                </a:solidFill>
                <a:latin typeface="Times New Roman" pitchFamily="18" charset="0"/>
              </a:rPr>
              <a:t>-value = 0.0024 is less than </a:t>
            </a:r>
            <a:r>
              <a:rPr lang="en-US" b="0">
                <a:solidFill>
                  <a:schemeClr val="tx2"/>
                </a:solidFill>
                <a:latin typeface="Times New Roman" pitchFamily="18" charset="0"/>
                <a:sym typeface="Symbol" pitchFamily="18" charset="2"/>
              </a:rPr>
              <a:t>=0.01</a:t>
            </a:r>
            <a:r>
              <a:rPr lang="en-US" b="0">
                <a:solidFill>
                  <a:schemeClr val="tx2"/>
                </a:solidFill>
                <a:latin typeface="Times New Roman" pitchFamily="18" charset="0"/>
              </a:rPr>
              <a:t>, we </a:t>
            </a:r>
            <a:r>
              <a:rPr lang="en-US" b="0">
                <a:solidFill>
                  <a:schemeClr val="hlink"/>
                </a:solidFill>
                <a:latin typeface="Times New Roman" pitchFamily="18" charset="0"/>
              </a:rPr>
              <a:t>reject H</a:t>
            </a:r>
            <a:r>
              <a:rPr lang="en-US" b="0" baseline="-25000">
                <a:solidFill>
                  <a:schemeClr val="hlink"/>
                </a:solidFill>
                <a:latin typeface="Times New Roman" pitchFamily="18" charset="0"/>
              </a:rPr>
              <a:t>0</a:t>
            </a:r>
            <a:r>
              <a:rPr lang="en-US" b="0">
                <a:solidFill>
                  <a:schemeClr val="tx2"/>
                </a:solidFill>
                <a:latin typeface="Times New Roman" pitchFamily="18" charset="0"/>
              </a:rPr>
              <a:t> and conclude that the average yield has changed.</a:t>
            </a:r>
            <a:endParaRPr lang="en-US">
              <a:solidFill>
                <a:schemeClr val="tx2"/>
              </a:solidFill>
              <a:latin typeface="Times New Roman" pitchFamily="18" charset="0"/>
              <a:cs typeface="Times New Roman" pitchFamily="18" charset="0"/>
            </a:endParaRPr>
          </a:p>
        </p:txBody>
      </p:sp>
      <p:sp>
        <p:nvSpPr>
          <p:cNvPr id="9" name="Rectangle 2"/>
          <p:cNvSpPr>
            <a:spLocks noChangeArrowheads="1"/>
          </p:cNvSpPr>
          <p:nvPr/>
        </p:nvSpPr>
        <p:spPr bwMode="auto">
          <a:xfrm>
            <a:off x="914400" y="2819400"/>
            <a:ext cx="7772400" cy="990600"/>
          </a:xfrm>
          <a:prstGeom prst="rect">
            <a:avLst/>
          </a:prstGeom>
          <a:solidFill>
            <a:srgbClr val="FFFFCC"/>
          </a:solidFill>
          <a:ln w="28575">
            <a:solidFill>
              <a:srgbClr val="F4ECC6"/>
            </a:solidFill>
            <a:miter lim="800000"/>
            <a:headEnd/>
            <a:tailEnd/>
          </a:ln>
          <a:effectLst>
            <a:outerShdw dist="107763" dir="2700000" algn="ctr" rotWithShape="0">
              <a:schemeClr val="bg2"/>
            </a:outerShdw>
          </a:effectLst>
        </p:spPr>
        <p:txBody>
          <a:bodyPr wrap="none" anchor="ctr"/>
          <a:lstStyle/>
          <a:p>
            <a:pPr>
              <a:defRPr/>
            </a:pPr>
            <a:endParaRPr lang="en-US" dirty="0">
              <a:solidFill>
                <a:schemeClr val="bg2">
                  <a:lumMod val="60000"/>
                  <a:lumOff val="40000"/>
                </a:schemeClr>
              </a:solidFill>
              <a:latin typeface="Times New Roman" pitchFamily="18" charset="0"/>
              <a:cs typeface="Angsana New" pitchFamily="18" charset="-34"/>
            </a:endParaRPr>
          </a:p>
        </p:txBody>
      </p:sp>
      <p:graphicFrame>
        <p:nvGraphicFramePr>
          <p:cNvPr id="3085" name="Object 13"/>
          <p:cNvGraphicFramePr>
            <a:graphicFrameLocks noChangeAspect="1"/>
          </p:cNvGraphicFramePr>
          <p:nvPr/>
        </p:nvGraphicFramePr>
        <p:xfrm>
          <a:off x="1219200" y="2819400"/>
          <a:ext cx="5619750" cy="493713"/>
        </p:xfrm>
        <a:graphic>
          <a:graphicData uri="http://schemas.openxmlformats.org/presentationml/2006/ole">
            <mc:AlternateContent xmlns:mc="http://schemas.openxmlformats.org/markup-compatibility/2006">
              <mc:Choice xmlns:v="urn:schemas-microsoft-com:vml" Requires="v">
                <p:oleObj spid="_x0000_s140311" name="Equation" r:id="rId4" imgW="2247840" imgH="190440" progId="Equation.3">
                  <p:embed/>
                </p:oleObj>
              </mc:Choice>
              <mc:Fallback>
                <p:oleObj name="Equation" r:id="rId4" imgW="2247840" imgH="190440" progId="Equation.3">
                  <p:embed/>
                  <p:pic>
                    <p:nvPicPr>
                      <p:cNvPr id="0" name="Object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19200" y="2819400"/>
                        <a:ext cx="5619750" cy="4937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10"/>
          <p:cNvGraphicFramePr>
            <a:graphicFrameLocks noChangeAspect="1"/>
          </p:cNvGraphicFramePr>
          <p:nvPr/>
        </p:nvGraphicFramePr>
        <p:xfrm>
          <a:off x="2590800" y="3352800"/>
          <a:ext cx="5842000" cy="493713"/>
        </p:xfrm>
        <a:graphic>
          <a:graphicData uri="http://schemas.openxmlformats.org/presentationml/2006/ole">
            <mc:AlternateContent xmlns:mc="http://schemas.openxmlformats.org/markup-compatibility/2006">
              <mc:Choice xmlns:v="urn:schemas-microsoft-com:vml" Requires="v">
                <p:oleObj spid="_x0000_s140312" name="Equation" r:id="rId6" imgW="2336760" imgH="190440" progId="Equation.3">
                  <p:embed/>
                </p:oleObj>
              </mc:Choice>
              <mc:Fallback>
                <p:oleObj name="Equation" r:id="rId6" imgW="2336760" imgH="190440" progId="Equation.3">
                  <p:embed/>
                  <p:pic>
                    <p:nvPicPr>
                      <p:cNvPr id="0" name="Object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90800" y="3352800"/>
                        <a:ext cx="5842000" cy="4937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dissolv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3085"/>
                                        </p:tgtEl>
                                        <p:attrNameLst>
                                          <p:attrName>style.visibility</p:attrName>
                                        </p:attrNameLst>
                                      </p:cBhvr>
                                      <p:to>
                                        <p:strVal val="visible"/>
                                      </p:to>
                                    </p:set>
                                    <p:animEffect transition="in" filter="box(in)">
                                      <p:cBhvr>
                                        <p:cTn id="17" dur="500"/>
                                        <p:tgtEl>
                                          <p:spTgt spid="3085"/>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box(in)">
                                      <p:cBhvr>
                                        <p:cTn id="22" dur="500"/>
                                        <p:tgtEl>
                                          <p:spTgt spid="3"/>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235533"/>
                                        </p:tgtEl>
                                        <p:attrNameLst>
                                          <p:attrName>style.visibility</p:attrName>
                                        </p:attrNameLst>
                                      </p:cBhvr>
                                      <p:to>
                                        <p:strVal val="visible"/>
                                      </p:to>
                                    </p:set>
                                    <p:animEffect transition="in" filter="box(in)">
                                      <p:cBhvr>
                                        <p:cTn id="27" dur="500"/>
                                        <p:tgtEl>
                                          <p:spTgt spid="2355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33" grpId="0" animBg="1"/>
      <p:bldP spid="9" grpId="0" animBg="1"/>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9202" name="Rectangle 2"/>
          <p:cNvSpPr>
            <a:spLocks noGrp="1" noChangeArrowheads="1"/>
          </p:cNvSpPr>
          <p:nvPr>
            <p:ph type="title" idx="4294967295"/>
          </p:nvPr>
        </p:nvSpPr>
        <p:spPr>
          <a:xfrm>
            <a:off x="838200" y="152400"/>
            <a:ext cx="7772400" cy="914400"/>
          </a:xfrm>
        </p:spPr>
        <p:txBody>
          <a:bodyPr wrap="square" lIns="91440" tIns="45720" rIns="91440" bIns="45720" numCol="1" anchor="ctr" anchorCtr="0" compatLnSpc="1">
            <a:prstTxWarp prst="textNoShape">
              <a:avLst/>
            </a:prstTxWarp>
          </a:bodyPr>
          <a:lstStyle/>
          <a:p>
            <a:pPr algn="ctr"/>
            <a:r>
              <a:rPr lang="en-US" sz="4000" b="1" cap="none" smtClean="0">
                <a:effectLst>
                  <a:outerShdw blurRad="38100" dist="38100" dir="2700000" algn="tl">
                    <a:srgbClr val="C0C0C0"/>
                  </a:outerShdw>
                </a:effectLst>
              </a:rPr>
              <a:t>Class Activity</a:t>
            </a:r>
          </a:p>
        </p:txBody>
      </p:sp>
      <p:sp>
        <p:nvSpPr>
          <p:cNvPr id="141315" name="Rectangle 7"/>
          <p:cNvSpPr>
            <a:spLocks noChangeArrowheads="1"/>
          </p:cNvSpPr>
          <p:nvPr/>
        </p:nvSpPr>
        <p:spPr bwMode="auto">
          <a:xfrm>
            <a:off x="457200" y="1143000"/>
            <a:ext cx="8286750" cy="5241925"/>
          </a:xfrm>
          <a:prstGeom prst="rect">
            <a:avLst/>
          </a:prstGeom>
          <a:noFill/>
          <a:ln w="9525">
            <a:noFill/>
            <a:miter lim="800000"/>
            <a:headEnd/>
            <a:tailEnd/>
          </a:ln>
        </p:spPr>
        <p:txBody>
          <a:bodyPr>
            <a:spAutoFit/>
          </a:bodyPr>
          <a:lstStyle/>
          <a:p>
            <a:pPr marL="514350" indent="-514350" defTabSz="358775"/>
            <a:r>
              <a:rPr lang="en-US" sz="2000" b="0" i="1">
                <a:solidFill>
                  <a:schemeClr val="tx2"/>
                </a:solidFill>
                <a:latin typeface="Times New Roman" pitchFamily="18" charset="0"/>
              </a:rPr>
              <a:t>Source:  Exercise 9.14, Introduction to Prob. &amp; Stat, W.M., R.B, and B. B.</a:t>
            </a:r>
          </a:p>
          <a:p>
            <a:pPr marL="514350" indent="-514350" defTabSz="358775">
              <a:buFontTx/>
              <a:buAutoNum type="arabicPeriod"/>
            </a:pPr>
            <a:r>
              <a:rPr lang="en-US" b="0">
                <a:solidFill>
                  <a:srgbClr val="0C1CB4"/>
                </a:solidFill>
                <a:latin typeface="Times New Roman" pitchFamily="18" charset="0"/>
              </a:rPr>
              <a:t>Many companies are becoming involved in </a:t>
            </a:r>
            <a:r>
              <a:rPr lang="en-US" b="0" i="1">
                <a:solidFill>
                  <a:srgbClr val="0C1CB4"/>
                </a:solidFill>
                <a:latin typeface="Times New Roman" pitchFamily="18" charset="0"/>
              </a:rPr>
              <a:t>flextime, </a:t>
            </a:r>
            <a:r>
              <a:rPr lang="en-US" b="0">
                <a:solidFill>
                  <a:srgbClr val="0C1CB4"/>
                </a:solidFill>
                <a:latin typeface="Times New Roman" pitchFamily="18" charset="0"/>
              </a:rPr>
              <a:t>in which a worker schedules his or her own work hours or compresses work weeks.  A company that was contemplating the installation of a flextime schedule estimated that it needed a minimum mean of 7 hours per day per assembly worker in order to operate effectively.  Each of a random sample of 80 of the company’s assemblers was asked to submit a tentative flextime schedule.  If the mean number of hours per day for Monday was 6.7 hours and the standard deviation was 1.2 hours, do the data provide sufficient evidence to indicate that the mean number of hours worked per day on Mondays, for all of the company’s assemblers, will be less than 7 hours?  Test using </a:t>
            </a:r>
            <a:r>
              <a:rPr lang="en-US" b="0">
                <a:solidFill>
                  <a:srgbClr val="000099"/>
                </a:solidFill>
                <a:latin typeface="Times New Roman" pitchFamily="18" charset="0"/>
              </a:rPr>
              <a:t>0.05 level of significance.</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9202" name="Rectangle 2"/>
          <p:cNvSpPr>
            <a:spLocks noGrp="1" noChangeArrowheads="1"/>
          </p:cNvSpPr>
          <p:nvPr>
            <p:ph type="title" idx="4294967295"/>
          </p:nvPr>
        </p:nvSpPr>
        <p:spPr>
          <a:xfrm>
            <a:off x="838200" y="152400"/>
            <a:ext cx="7772400" cy="914400"/>
          </a:xfrm>
        </p:spPr>
        <p:txBody>
          <a:bodyPr wrap="square" lIns="91440" tIns="45720" rIns="91440" bIns="45720" numCol="1" anchor="ctr" anchorCtr="0" compatLnSpc="1">
            <a:prstTxWarp prst="textNoShape">
              <a:avLst/>
            </a:prstTxWarp>
          </a:bodyPr>
          <a:lstStyle/>
          <a:p>
            <a:pPr algn="ctr"/>
            <a:r>
              <a:rPr lang="en-US" sz="4000" b="1" cap="none" smtClean="0">
                <a:effectLst>
                  <a:outerShdw blurRad="38100" dist="38100" dir="2700000" algn="tl">
                    <a:srgbClr val="C0C0C0"/>
                  </a:outerShdw>
                </a:effectLst>
              </a:rPr>
              <a:t>Class Activity</a:t>
            </a:r>
          </a:p>
        </p:txBody>
      </p:sp>
      <p:sp>
        <p:nvSpPr>
          <p:cNvPr id="143363" name="Rectangle 7"/>
          <p:cNvSpPr>
            <a:spLocks noChangeArrowheads="1"/>
          </p:cNvSpPr>
          <p:nvPr/>
        </p:nvSpPr>
        <p:spPr bwMode="auto">
          <a:xfrm>
            <a:off x="457200" y="1143000"/>
            <a:ext cx="8382000" cy="2246313"/>
          </a:xfrm>
          <a:prstGeom prst="rect">
            <a:avLst/>
          </a:prstGeom>
          <a:noFill/>
          <a:ln w="9525">
            <a:noFill/>
            <a:miter lim="800000"/>
            <a:headEnd/>
            <a:tailEnd/>
          </a:ln>
        </p:spPr>
        <p:txBody>
          <a:bodyPr>
            <a:spAutoFit/>
          </a:bodyPr>
          <a:lstStyle/>
          <a:p>
            <a:pPr marL="514350" indent="-514350" defTabSz="358775">
              <a:buFont typeface="Times New Roman" pitchFamily="18" charset="0"/>
              <a:buAutoNum type="arabicPeriod" startAt="2"/>
            </a:pPr>
            <a:r>
              <a:rPr lang="en-US" sz="2800" b="0">
                <a:latin typeface="Times New Roman" pitchFamily="18" charset="0"/>
              </a:rPr>
              <a:t>For each of the following find the appropriate rejection region(s) for the large-sample test statistic </a:t>
            </a:r>
            <a:r>
              <a:rPr lang="en-US" sz="2800" b="0" i="1">
                <a:latin typeface="Times New Roman" pitchFamily="18" charset="0"/>
              </a:rPr>
              <a:t>z</a:t>
            </a:r>
            <a:r>
              <a:rPr lang="en-US" sz="2800" b="0">
                <a:latin typeface="Times New Roman" pitchFamily="18" charset="0"/>
              </a:rPr>
              <a:t>.</a:t>
            </a:r>
          </a:p>
          <a:p>
            <a:pPr marL="971550" lvl="1" indent="-514350" defTabSz="358775">
              <a:buFont typeface="Times New Roman" pitchFamily="18" charset="0"/>
              <a:buAutoNum type="alphaLcParenR"/>
            </a:pPr>
            <a:r>
              <a:rPr lang="en-US" sz="2800" b="0">
                <a:solidFill>
                  <a:srgbClr val="0C1CB4"/>
                </a:solidFill>
                <a:latin typeface="Times New Roman" pitchFamily="18" charset="0"/>
              </a:rPr>
              <a:t>A right-tailed test with </a:t>
            </a:r>
            <a:r>
              <a:rPr lang="en-US" sz="2800" b="0" i="1">
                <a:latin typeface="Times New Roman" pitchFamily="18" charset="0"/>
                <a:sym typeface="Symbol" pitchFamily="18" charset="2"/>
              </a:rPr>
              <a:t></a:t>
            </a:r>
            <a:r>
              <a:rPr lang="en-US" sz="2800" b="0" i="1">
                <a:latin typeface="Times New Roman" pitchFamily="18" charset="0"/>
              </a:rPr>
              <a:t>  </a:t>
            </a:r>
            <a:r>
              <a:rPr lang="en-US" sz="2800" b="0">
                <a:latin typeface="Times New Roman" pitchFamily="18" charset="0"/>
              </a:rPr>
              <a:t>= 0.05</a:t>
            </a:r>
          </a:p>
          <a:p>
            <a:pPr marL="971550" lvl="1" indent="-514350" defTabSz="358775">
              <a:buFont typeface="Times New Roman" pitchFamily="18" charset="0"/>
              <a:buAutoNum type="alphaLcParenR"/>
            </a:pPr>
            <a:r>
              <a:rPr lang="en-US" sz="2800" b="0">
                <a:solidFill>
                  <a:srgbClr val="0C1CB4"/>
                </a:solidFill>
                <a:latin typeface="Times New Roman" pitchFamily="18" charset="0"/>
              </a:rPr>
              <a:t>A left-tailed test with </a:t>
            </a:r>
            <a:r>
              <a:rPr lang="en-US" sz="2800" b="0" i="1">
                <a:latin typeface="Times New Roman" pitchFamily="18" charset="0"/>
                <a:sym typeface="Symbol" pitchFamily="18" charset="2"/>
              </a:rPr>
              <a:t></a:t>
            </a:r>
            <a:r>
              <a:rPr lang="en-US" sz="2800" b="0" i="1">
                <a:latin typeface="Times New Roman" pitchFamily="18" charset="0"/>
              </a:rPr>
              <a:t>  </a:t>
            </a:r>
            <a:r>
              <a:rPr lang="en-US" sz="2800" b="0">
                <a:latin typeface="Times New Roman" pitchFamily="18" charset="0"/>
              </a:rPr>
              <a:t>= 0.05</a:t>
            </a:r>
          </a:p>
          <a:p>
            <a:pPr marL="971550" lvl="1" indent="-514350" defTabSz="358775">
              <a:buFont typeface="Times New Roman" pitchFamily="18" charset="0"/>
              <a:buAutoNum type="alphaLcParenR"/>
            </a:pPr>
            <a:r>
              <a:rPr lang="en-US" sz="2800" b="0">
                <a:solidFill>
                  <a:srgbClr val="0C1CB4"/>
                </a:solidFill>
                <a:latin typeface="Times New Roman" pitchFamily="18" charset="0"/>
              </a:rPr>
              <a:t>A two-tailed test with 3% significance level</a:t>
            </a:r>
            <a:endParaRPr lang="en-US" sz="2800" b="0">
              <a:solidFill>
                <a:srgbClr val="000099"/>
              </a:solidFill>
              <a:latin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9202" name="Rectangle 2"/>
          <p:cNvSpPr>
            <a:spLocks noGrp="1" noChangeArrowheads="1"/>
          </p:cNvSpPr>
          <p:nvPr>
            <p:ph type="title" idx="4294967295"/>
          </p:nvPr>
        </p:nvSpPr>
        <p:spPr>
          <a:xfrm>
            <a:off x="838200" y="152400"/>
            <a:ext cx="7772400" cy="914400"/>
          </a:xfrm>
        </p:spPr>
        <p:txBody>
          <a:bodyPr wrap="square" lIns="91440" tIns="45720" rIns="91440" bIns="45720" numCol="1" anchor="ctr" anchorCtr="0" compatLnSpc="1">
            <a:prstTxWarp prst="textNoShape">
              <a:avLst/>
            </a:prstTxWarp>
          </a:bodyPr>
          <a:lstStyle/>
          <a:p>
            <a:pPr algn="ctr"/>
            <a:r>
              <a:rPr lang="en-US" sz="4000" b="1" cap="none" smtClean="0">
                <a:effectLst>
                  <a:outerShdw blurRad="38100" dist="38100" dir="2700000" algn="tl">
                    <a:srgbClr val="C0C0C0"/>
                  </a:outerShdw>
                </a:effectLst>
              </a:rPr>
              <a:t>Class Activity</a:t>
            </a:r>
          </a:p>
        </p:txBody>
      </p:sp>
      <p:sp>
        <p:nvSpPr>
          <p:cNvPr id="145411" name="Rectangle 7"/>
          <p:cNvSpPr>
            <a:spLocks noChangeArrowheads="1"/>
          </p:cNvSpPr>
          <p:nvPr/>
        </p:nvSpPr>
        <p:spPr bwMode="auto">
          <a:xfrm>
            <a:off x="457200" y="1143000"/>
            <a:ext cx="8382000" cy="1384300"/>
          </a:xfrm>
          <a:prstGeom prst="rect">
            <a:avLst/>
          </a:prstGeom>
          <a:noFill/>
          <a:ln w="9525">
            <a:noFill/>
            <a:miter lim="800000"/>
            <a:headEnd/>
            <a:tailEnd/>
          </a:ln>
        </p:spPr>
        <p:txBody>
          <a:bodyPr>
            <a:spAutoFit/>
          </a:bodyPr>
          <a:lstStyle/>
          <a:p>
            <a:pPr marL="514350" indent="-514350" defTabSz="358775">
              <a:buFont typeface="Times New Roman" pitchFamily="18" charset="0"/>
              <a:buAutoNum type="arabicPeriod" startAt="3"/>
            </a:pPr>
            <a:r>
              <a:rPr lang="en-US" sz="2800" b="0" dirty="0">
                <a:latin typeface="Times New Roman" pitchFamily="18" charset="0"/>
              </a:rPr>
              <a:t>Test </a:t>
            </a:r>
            <a:r>
              <a:rPr lang="en-US" sz="2800" b="0" i="1" dirty="0">
                <a:latin typeface="Times New Roman" pitchFamily="18" charset="0"/>
              </a:rPr>
              <a:t>H</a:t>
            </a:r>
            <a:r>
              <a:rPr lang="en-US" sz="2800" b="0" baseline="-25000" dirty="0">
                <a:latin typeface="Times New Roman" pitchFamily="18" charset="0"/>
              </a:rPr>
              <a:t>0</a:t>
            </a:r>
            <a:r>
              <a:rPr lang="en-US" sz="2800" b="0" dirty="0">
                <a:latin typeface="Times New Roman" pitchFamily="18" charset="0"/>
              </a:rPr>
              <a:t> : </a:t>
            </a:r>
            <a:r>
              <a:rPr lang="en-US" sz="2800" b="0" dirty="0">
                <a:latin typeface="Times New Roman" pitchFamily="18" charset="0"/>
                <a:sym typeface="Symbol" pitchFamily="18" charset="2"/>
              </a:rPr>
              <a:t></a:t>
            </a:r>
            <a:r>
              <a:rPr lang="en-US" sz="2800" b="0" dirty="0">
                <a:latin typeface="Times New Roman" pitchFamily="18" charset="0"/>
              </a:rPr>
              <a:t> = 30 vs. </a:t>
            </a:r>
            <a:r>
              <a:rPr lang="en-US" sz="2800" b="0" i="1" dirty="0">
                <a:latin typeface="Times New Roman" pitchFamily="18" charset="0"/>
              </a:rPr>
              <a:t>H</a:t>
            </a:r>
            <a:r>
              <a:rPr lang="en-US" sz="2800" b="0" baseline="-25000" dirty="0">
                <a:latin typeface="Times New Roman" pitchFamily="18" charset="0"/>
              </a:rPr>
              <a:t>a</a:t>
            </a:r>
            <a:r>
              <a:rPr lang="en-US" sz="2800" b="0" dirty="0">
                <a:latin typeface="Times New Roman" pitchFamily="18" charset="0"/>
              </a:rPr>
              <a:t> : </a:t>
            </a:r>
            <a:r>
              <a:rPr lang="en-US" sz="2800" b="0" dirty="0">
                <a:latin typeface="Times New Roman" pitchFamily="18" charset="0"/>
                <a:sym typeface="Symbol" pitchFamily="18" charset="2"/>
              </a:rPr>
              <a:t></a:t>
            </a:r>
            <a:r>
              <a:rPr lang="en-US" sz="2800" b="0" dirty="0">
                <a:latin typeface="Times New Roman" pitchFamily="18" charset="0"/>
              </a:rPr>
              <a:t> &gt; 30 using the </a:t>
            </a:r>
            <a:r>
              <a:rPr lang="en-US" sz="2800" b="0" i="1" dirty="0">
                <a:latin typeface="Times New Roman" pitchFamily="18" charset="0"/>
              </a:rPr>
              <a:t>p</a:t>
            </a:r>
            <a:r>
              <a:rPr lang="en-US" sz="2800" b="0" dirty="0">
                <a:latin typeface="Times New Roman" pitchFamily="18" charset="0"/>
              </a:rPr>
              <a:t>-value approach.  Given that a sample of </a:t>
            </a:r>
            <a:r>
              <a:rPr lang="en-US" sz="2800" b="0" i="1" dirty="0">
                <a:latin typeface="Times New Roman" pitchFamily="18" charset="0"/>
              </a:rPr>
              <a:t>n</a:t>
            </a:r>
            <a:r>
              <a:rPr lang="en-US" sz="2800" b="0" dirty="0">
                <a:latin typeface="Times New Roman" pitchFamily="18" charset="0"/>
              </a:rPr>
              <a:t> = 36 yields     </a:t>
            </a:r>
          </a:p>
          <a:p>
            <a:pPr marL="514350" indent="-514350" defTabSz="358775"/>
            <a:r>
              <a:rPr lang="en-US" sz="2800" b="0" dirty="0">
                <a:latin typeface="Times New Roman" pitchFamily="18" charset="0"/>
              </a:rPr>
              <a:t>	      = 32, and </a:t>
            </a:r>
            <a:r>
              <a:rPr lang="en-US" sz="2800" b="0" i="1" dirty="0">
                <a:latin typeface="Times New Roman" pitchFamily="18" charset="0"/>
              </a:rPr>
              <a:t>s</a:t>
            </a:r>
            <a:r>
              <a:rPr lang="en-US" sz="2800" b="0" dirty="0" smtClean="0">
                <a:latin typeface="Times New Roman" pitchFamily="18" charset="0"/>
              </a:rPr>
              <a:t> </a:t>
            </a:r>
            <a:r>
              <a:rPr lang="en-US" sz="2800" b="0" dirty="0">
                <a:latin typeface="Times New Roman" pitchFamily="18" charset="0"/>
              </a:rPr>
              <a:t>= 5. </a:t>
            </a:r>
          </a:p>
        </p:txBody>
      </p:sp>
      <p:sp>
        <p:nvSpPr>
          <p:cNvPr id="145412"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th-TH">
              <a:latin typeface="Times New Roman" pitchFamily="18" charset="0"/>
            </a:endParaRPr>
          </a:p>
        </p:txBody>
      </p:sp>
      <p:graphicFrame>
        <p:nvGraphicFramePr>
          <p:cNvPr id="145413" name="Object 1"/>
          <p:cNvGraphicFramePr>
            <a:graphicFrameLocks noChangeAspect="1"/>
          </p:cNvGraphicFramePr>
          <p:nvPr/>
        </p:nvGraphicFramePr>
        <p:xfrm>
          <a:off x="1143000" y="2057400"/>
          <a:ext cx="304800" cy="381000"/>
        </p:xfrm>
        <a:graphic>
          <a:graphicData uri="http://schemas.openxmlformats.org/presentationml/2006/ole">
            <mc:AlternateContent xmlns:mc="http://schemas.openxmlformats.org/markup-compatibility/2006">
              <mc:Choice xmlns:v="urn:schemas-microsoft-com:vml" Requires="v">
                <p:oleObj spid="_x0000_s145420" name="Equation" r:id="rId4" imgW="215640" imgH="241200" progId="Equation.3">
                  <p:embed/>
                </p:oleObj>
              </mc:Choice>
              <mc:Fallback>
                <p:oleObj name="Equation" r:id="rId4" imgW="215640" imgH="241200" progId="Equation.3">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43000" y="2057400"/>
                        <a:ext cx="3048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228600" y="0"/>
            <a:ext cx="8915400" cy="1219200"/>
          </a:xfrm>
        </p:spPr>
        <p:txBody>
          <a:bodyPr/>
          <a:lstStyle/>
          <a:p>
            <a:pPr eaLnBrk="1" fontAlgn="auto" hangingPunct="1">
              <a:spcAft>
                <a:spcPts val="0"/>
              </a:spcAft>
              <a:defRPr/>
            </a:pPr>
            <a:r>
              <a:rPr lang="en-US" sz="4800" b="1"/>
              <a:t>Introduction</a:t>
            </a:r>
          </a:p>
        </p:txBody>
      </p:sp>
      <p:sp>
        <p:nvSpPr>
          <p:cNvPr id="9220" name="Rectangle 4"/>
          <p:cNvSpPr>
            <a:spLocks noGrp="1" noChangeArrowheads="1"/>
          </p:cNvSpPr>
          <p:nvPr>
            <p:ph sz="quarter" idx="1"/>
          </p:nvPr>
        </p:nvSpPr>
        <p:spPr>
          <a:xfrm>
            <a:off x="304800" y="1447800"/>
            <a:ext cx="8534400" cy="2514600"/>
          </a:xfrm>
        </p:spPr>
        <p:txBody>
          <a:bodyPr>
            <a:normAutofit/>
          </a:bodyPr>
          <a:lstStyle/>
          <a:p>
            <a:pPr marL="274320" indent="-274320" eaLnBrk="1" fontAlgn="auto" hangingPunct="1">
              <a:lnSpc>
                <a:spcPct val="90000"/>
              </a:lnSpc>
              <a:spcBef>
                <a:spcPct val="0"/>
              </a:spcBef>
              <a:spcAft>
                <a:spcPts val="0"/>
              </a:spcAft>
              <a:buFont typeface="Wingdings"/>
              <a:buChar char=""/>
              <a:defRPr/>
            </a:pPr>
            <a:r>
              <a:rPr lang="en-US" sz="3200" dirty="0"/>
              <a:t>Suppose that a pharmaceutical company </a:t>
            </a:r>
          </a:p>
          <a:p>
            <a:pPr marL="274320" indent="-274320" eaLnBrk="1" fontAlgn="auto" hangingPunct="1">
              <a:lnSpc>
                <a:spcPct val="90000"/>
              </a:lnSpc>
              <a:spcBef>
                <a:spcPct val="0"/>
              </a:spcBef>
              <a:spcAft>
                <a:spcPts val="0"/>
              </a:spcAft>
              <a:buFontTx/>
              <a:buNone/>
              <a:defRPr/>
            </a:pPr>
            <a:r>
              <a:rPr lang="en-US" sz="3200" dirty="0"/>
              <a:t>	is concerned that the mean potency </a:t>
            </a:r>
            <a:r>
              <a:rPr lang="en-US" sz="3200" dirty="0">
                <a:latin typeface="Symbol" pitchFamily="18" charset="2"/>
              </a:rPr>
              <a:t>m</a:t>
            </a:r>
            <a:r>
              <a:rPr lang="en-US" sz="3200" dirty="0"/>
              <a:t> of an antibiotic meet the minimum government potency standards. They need to decide between two possibilities:</a:t>
            </a:r>
            <a:endParaRPr lang="en-US" sz="3200" b="1" dirty="0">
              <a:solidFill>
                <a:srgbClr val="333333"/>
              </a:solidFill>
              <a:effectLst>
                <a:outerShdw blurRad="38100" dist="38100" dir="2700000" algn="tl">
                  <a:srgbClr val="C0C0C0"/>
                </a:outerShdw>
              </a:effectLst>
            </a:endParaRPr>
          </a:p>
        </p:txBody>
      </p:sp>
      <p:grpSp>
        <p:nvGrpSpPr>
          <p:cNvPr id="108547" name="Group 20"/>
          <p:cNvGrpSpPr>
            <a:grpSpLocks/>
          </p:cNvGrpSpPr>
          <p:nvPr/>
        </p:nvGrpSpPr>
        <p:grpSpPr bwMode="auto">
          <a:xfrm>
            <a:off x="6705600" y="152400"/>
            <a:ext cx="1600200" cy="1371600"/>
            <a:chOff x="4665" y="96"/>
            <a:chExt cx="1008" cy="864"/>
          </a:xfrm>
        </p:grpSpPr>
        <p:sp>
          <p:nvSpPr>
            <p:cNvPr id="9232" name="Rectangle 16"/>
            <p:cNvSpPr>
              <a:spLocks noChangeArrowheads="1"/>
            </p:cNvSpPr>
            <p:nvPr/>
          </p:nvSpPr>
          <p:spPr bwMode="auto">
            <a:xfrm>
              <a:off x="4665" y="96"/>
              <a:ext cx="1008" cy="864"/>
            </a:xfrm>
            <a:prstGeom prst="rect">
              <a:avLst/>
            </a:prstGeom>
            <a:solidFill>
              <a:srgbClr val="DDDDDD"/>
            </a:solidFill>
            <a:ln w="28575">
              <a:noFill/>
              <a:miter lim="800000"/>
              <a:headEnd/>
              <a:tailEnd/>
            </a:ln>
            <a:effectLst>
              <a:outerShdw dist="107763" dir="2700000" algn="ctr" rotWithShape="0">
                <a:schemeClr val="bg2"/>
              </a:outerShdw>
            </a:effectLst>
          </p:spPr>
          <p:txBody>
            <a:bodyPr wrap="none" anchor="ctr"/>
            <a:lstStyle/>
            <a:p>
              <a:pPr>
                <a:defRPr/>
              </a:pPr>
              <a:endParaRPr lang="en-US">
                <a:cs typeface="+mn-cs"/>
              </a:endParaRPr>
            </a:p>
          </p:txBody>
        </p:sp>
        <p:pic>
          <p:nvPicPr>
            <p:cNvPr id="108550" name="Picture 17" descr="pills"/>
            <p:cNvPicPr>
              <a:picLocks noChangeAspect="1" noChangeArrowheads="1"/>
            </p:cNvPicPr>
            <p:nvPr/>
          </p:nvPicPr>
          <p:blipFill>
            <a:blip r:embed="rId3"/>
            <a:srcRect/>
            <a:stretch>
              <a:fillRect/>
            </a:stretch>
          </p:blipFill>
          <p:spPr bwMode="auto">
            <a:xfrm>
              <a:off x="4761" y="192"/>
              <a:ext cx="800" cy="680"/>
            </a:xfrm>
            <a:prstGeom prst="rect">
              <a:avLst/>
            </a:prstGeom>
            <a:solidFill>
              <a:schemeClr val="tx1"/>
            </a:solidFill>
            <a:ln w="28575">
              <a:solidFill>
                <a:schemeClr val="tx1"/>
              </a:solidFill>
              <a:miter lim="800000"/>
              <a:headEnd/>
              <a:tailEnd/>
            </a:ln>
          </p:spPr>
        </p:pic>
      </p:grpSp>
      <p:sp>
        <p:nvSpPr>
          <p:cNvPr id="9235" name="Text Box 19"/>
          <p:cNvSpPr txBox="1">
            <a:spLocks noChangeArrowheads="1"/>
          </p:cNvSpPr>
          <p:nvPr/>
        </p:nvSpPr>
        <p:spPr bwMode="auto">
          <a:xfrm>
            <a:off x="152400" y="3733800"/>
            <a:ext cx="8305800" cy="2476500"/>
          </a:xfrm>
          <a:prstGeom prst="rect">
            <a:avLst/>
          </a:prstGeom>
          <a:noFill/>
          <a:ln w="9525">
            <a:noFill/>
            <a:miter lim="800000"/>
            <a:headEnd/>
            <a:tailEnd/>
          </a:ln>
          <a:effectLst/>
        </p:spPr>
        <p:txBody>
          <a:bodyPr>
            <a:spAutoFit/>
          </a:bodyPr>
          <a:lstStyle/>
          <a:p>
            <a:pPr lvl="1">
              <a:lnSpc>
                <a:spcPct val="90000"/>
              </a:lnSpc>
              <a:spcBef>
                <a:spcPct val="20000"/>
              </a:spcBef>
              <a:buFontTx/>
              <a:buChar char="–"/>
              <a:defRPr/>
            </a:pPr>
            <a:r>
              <a:rPr lang="en-US" sz="3200" dirty="0">
                <a:solidFill>
                  <a:srgbClr val="CC0000"/>
                </a:solidFill>
                <a:cs typeface="+mn-cs"/>
              </a:rPr>
              <a:t>The mean potency </a:t>
            </a:r>
            <a:r>
              <a:rPr lang="en-US" sz="3200" dirty="0">
                <a:solidFill>
                  <a:srgbClr val="CC0000"/>
                </a:solidFill>
                <a:latin typeface="Symbol" pitchFamily="18" charset="2"/>
                <a:cs typeface="+mn-cs"/>
              </a:rPr>
              <a:t>m</a:t>
            </a:r>
            <a:r>
              <a:rPr lang="en-US" sz="3200" dirty="0">
                <a:solidFill>
                  <a:srgbClr val="CC0000"/>
                </a:solidFill>
                <a:cs typeface="+mn-cs"/>
              </a:rPr>
              <a:t> does not exceed the mean allowable potency.</a:t>
            </a:r>
          </a:p>
          <a:p>
            <a:pPr lvl="1">
              <a:lnSpc>
                <a:spcPct val="90000"/>
              </a:lnSpc>
              <a:spcBef>
                <a:spcPct val="20000"/>
              </a:spcBef>
              <a:buFontTx/>
              <a:buChar char="–"/>
              <a:defRPr/>
            </a:pPr>
            <a:r>
              <a:rPr lang="en-US" sz="3200" dirty="0">
                <a:solidFill>
                  <a:srgbClr val="CC0000"/>
                </a:solidFill>
                <a:cs typeface="+mn-cs"/>
              </a:rPr>
              <a:t> The mean potency </a:t>
            </a:r>
            <a:r>
              <a:rPr lang="en-US" sz="3200" dirty="0">
                <a:solidFill>
                  <a:srgbClr val="CC0000"/>
                </a:solidFill>
                <a:latin typeface="Symbol" pitchFamily="18" charset="2"/>
                <a:cs typeface="+mn-cs"/>
              </a:rPr>
              <a:t>m</a:t>
            </a:r>
            <a:r>
              <a:rPr lang="en-US" sz="3200" dirty="0">
                <a:solidFill>
                  <a:srgbClr val="CC0000"/>
                </a:solidFill>
                <a:cs typeface="+mn-cs"/>
              </a:rPr>
              <a:t> exceeds the mean allowable potency.</a:t>
            </a:r>
          </a:p>
          <a:p>
            <a:pPr>
              <a:lnSpc>
                <a:spcPct val="90000"/>
              </a:lnSpc>
              <a:spcBef>
                <a:spcPct val="20000"/>
              </a:spcBef>
              <a:buFontTx/>
              <a:buChar char="•"/>
              <a:defRPr/>
            </a:pPr>
            <a:r>
              <a:rPr lang="en-US" sz="3200" b="0" dirty="0">
                <a:solidFill>
                  <a:srgbClr val="4D4D4D"/>
                </a:solidFill>
                <a:cs typeface="+mn-cs"/>
              </a:rPr>
              <a:t>This is an example of a</a:t>
            </a:r>
            <a:r>
              <a:rPr lang="en-US" sz="3200" dirty="0">
                <a:solidFill>
                  <a:srgbClr val="333333"/>
                </a:solidFill>
                <a:cs typeface="+mn-cs"/>
              </a:rPr>
              <a:t> </a:t>
            </a:r>
            <a:r>
              <a:rPr lang="en-US" sz="3200" dirty="0">
                <a:solidFill>
                  <a:srgbClr val="CC0000"/>
                </a:solidFill>
                <a:effectLst>
                  <a:outerShdw blurRad="38100" dist="38100" dir="2700000" algn="tl">
                    <a:srgbClr val="C0C0C0"/>
                  </a:outerShdw>
                </a:effectLst>
                <a:cs typeface="+mn-cs"/>
              </a:rPr>
              <a:t>test of hypothesis.</a:t>
            </a:r>
            <a:endParaRPr lang="en-US" dirty="0">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9235">
                                            <p:txEl>
                                              <p:pRg st="0" end="0"/>
                                            </p:txEl>
                                          </p:spTgt>
                                        </p:tgtEl>
                                        <p:attrNameLst>
                                          <p:attrName>style.visibility</p:attrName>
                                        </p:attrNameLst>
                                      </p:cBhvr>
                                      <p:to>
                                        <p:strVal val="visible"/>
                                      </p:to>
                                    </p:set>
                                    <p:animEffect transition="in" filter="wipe(up)">
                                      <p:cBhvr>
                                        <p:cTn id="7" dur="500"/>
                                        <p:tgtEl>
                                          <p:spTgt spid="923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9235">
                                            <p:txEl>
                                              <p:pRg st="1" end="1"/>
                                            </p:txEl>
                                          </p:spTgt>
                                        </p:tgtEl>
                                        <p:attrNameLst>
                                          <p:attrName>style.visibility</p:attrName>
                                        </p:attrNameLst>
                                      </p:cBhvr>
                                      <p:to>
                                        <p:strVal val="visible"/>
                                      </p:to>
                                    </p:set>
                                    <p:animEffect transition="in" filter="wipe(up)">
                                      <p:cBhvr>
                                        <p:cTn id="12" dur="500"/>
                                        <p:tgtEl>
                                          <p:spTgt spid="923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9235">
                                            <p:txEl>
                                              <p:pRg st="2" end="2"/>
                                            </p:txEl>
                                          </p:spTgt>
                                        </p:tgtEl>
                                        <p:attrNameLst>
                                          <p:attrName>style.visibility</p:attrName>
                                        </p:attrNameLst>
                                      </p:cBhvr>
                                      <p:to>
                                        <p:strVal val="visible"/>
                                      </p:to>
                                    </p:set>
                                    <p:animEffect transition="in" filter="wipe(up)">
                                      <p:cBhvr>
                                        <p:cTn id="17" dur="500"/>
                                        <p:tgtEl>
                                          <p:spTgt spid="923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35" grpId="0" build="p" bldLvl="2"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9202" name="Rectangle 2"/>
          <p:cNvSpPr>
            <a:spLocks noGrp="1" noChangeArrowheads="1"/>
          </p:cNvSpPr>
          <p:nvPr>
            <p:ph type="title" idx="4294967295"/>
          </p:nvPr>
        </p:nvSpPr>
        <p:spPr>
          <a:xfrm>
            <a:off x="838200" y="152400"/>
            <a:ext cx="7772400" cy="914400"/>
          </a:xfrm>
        </p:spPr>
        <p:txBody>
          <a:bodyPr wrap="square" lIns="91440" tIns="45720" rIns="91440" bIns="45720" numCol="1" anchor="ctr" anchorCtr="0" compatLnSpc="1">
            <a:prstTxWarp prst="textNoShape">
              <a:avLst/>
            </a:prstTxWarp>
          </a:bodyPr>
          <a:lstStyle/>
          <a:p>
            <a:pPr algn="ctr"/>
            <a:r>
              <a:rPr lang="en-US" sz="4000" b="1" cap="none" smtClean="0">
                <a:effectLst>
                  <a:outerShdw blurRad="38100" dist="38100" dir="2700000" algn="tl">
                    <a:srgbClr val="C0C0C0"/>
                  </a:outerShdw>
                </a:effectLst>
              </a:rPr>
              <a:t>Class Activity</a:t>
            </a:r>
          </a:p>
        </p:txBody>
      </p:sp>
      <p:sp>
        <p:nvSpPr>
          <p:cNvPr id="147459" name="Rectangle 7"/>
          <p:cNvSpPr>
            <a:spLocks noChangeArrowheads="1"/>
          </p:cNvSpPr>
          <p:nvPr/>
        </p:nvSpPr>
        <p:spPr bwMode="auto">
          <a:xfrm>
            <a:off x="457200" y="1143000"/>
            <a:ext cx="8382000" cy="1384300"/>
          </a:xfrm>
          <a:prstGeom prst="rect">
            <a:avLst/>
          </a:prstGeom>
          <a:noFill/>
          <a:ln w="9525">
            <a:noFill/>
            <a:miter lim="800000"/>
            <a:headEnd/>
            <a:tailEnd/>
          </a:ln>
        </p:spPr>
        <p:txBody>
          <a:bodyPr>
            <a:spAutoFit/>
          </a:bodyPr>
          <a:lstStyle/>
          <a:p>
            <a:pPr marL="514350" indent="-514350" defTabSz="358775">
              <a:buFont typeface="Times New Roman" pitchFamily="18" charset="0"/>
              <a:buAutoNum type="arabicPeriod" startAt="4"/>
            </a:pPr>
            <a:r>
              <a:rPr lang="en-US" sz="2800" b="0" smtClean="0">
                <a:latin typeface="Times New Roman" pitchFamily="18" charset="0"/>
              </a:rPr>
              <a:t>Find </a:t>
            </a:r>
            <a:r>
              <a:rPr lang="en-US" sz="2800" b="0">
                <a:latin typeface="Times New Roman" pitchFamily="18" charset="0"/>
              </a:rPr>
              <a:t>the </a:t>
            </a:r>
            <a:r>
              <a:rPr lang="en-US" sz="2800" b="0" i="1">
                <a:latin typeface="Times New Roman" pitchFamily="18" charset="0"/>
              </a:rPr>
              <a:t>p</a:t>
            </a:r>
            <a:r>
              <a:rPr lang="en-US" sz="2800" b="0">
                <a:latin typeface="Times New Roman" pitchFamily="18" charset="0"/>
              </a:rPr>
              <a:t>-value for the following large-sample z test:</a:t>
            </a:r>
          </a:p>
          <a:p>
            <a:pPr marL="971550" lvl="1" indent="-514350" defTabSz="358775">
              <a:buFont typeface="Times New Roman" pitchFamily="18" charset="0"/>
              <a:buAutoNum type="alphaLcParenR"/>
            </a:pPr>
            <a:r>
              <a:rPr lang="en-US" sz="2800" b="0" dirty="0">
                <a:latin typeface="Times New Roman" pitchFamily="18" charset="0"/>
              </a:rPr>
              <a:t>A left-tailed test with observed </a:t>
            </a:r>
            <a:r>
              <a:rPr lang="en-US" sz="2800" b="0" i="1" dirty="0">
                <a:solidFill>
                  <a:srgbClr val="0033CC"/>
                </a:solidFill>
                <a:latin typeface="Times New Roman" pitchFamily="18" charset="0"/>
              </a:rPr>
              <a:t>z</a:t>
            </a:r>
            <a:r>
              <a:rPr lang="en-US" sz="2800" b="0" dirty="0">
                <a:solidFill>
                  <a:srgbClr val="0033CC"/>
                </a:solidFill>
                <a:latin typeface="Times New Roman" pitchFamily="18" charset="0"/>
              </a:rPr>
              <a:t> = -2.14</a:t>
            </a:r>
          </a:p>
          <a:p>
            <a:pPr marL="971550" lvl="1" indent="-514350" defTabSz="358775">
              <a:buFont typeface="Times New Roman" pitchFamily="18" charset="0"/>
              <a:buAutoNum type="alphaLcParenR"/>
            </a:pPr>
            <a:r>
              <a:rPr lang="en-US" sz="2800" b="0" dirty="0">
                <a:solidFill>
                  <a:srgbClr val="0C1CB4"/>
                </a:solidFill>
                <a:latin typeface="Times New Roman" pitchFamily="18" charset="0"/>
              </a:rPr>
              <a:t>A two-tailed test </a:t>
            </a:r>
            <a:r>
              <a:rPr lang="en-US" sz="2800" b="0" dirty="0">
                <a:latin typeface="Times New Roman" pitchFamily="18" charset="0"/>
              </a:rPr>
              <a:t>with observed </a:t>
            </a:r>
            <a:r>
              <a:rPr lang="en-US" sz="2800" b="0" i="1" dirty="0">
                <a:solidFill>
                  <a:srgbClr val="0033CC"/>
                </a:solidFill>
                <a:latin typeface="Times New Roman" pitchFamily="18" charset="0"/>
              </a:rPr>
              <a:t>z</a:t>
            </a:r>
            <a:r>
              <a:rPr lang="en-US" sz="2800" b="0" dirty="0">
                <a:solidFill>
                  <a:srgbClr val="0033CC"/>
                </a:solidFill>
                <a:latin typeface="Times New Roman" pitchFamily="18" charset="0"/>
              </a:rPr>
              <a:t> = -2.14</a:t>
            </a:r>
            <a:endParaRPr lang="en-US" sz="2800" b="0" dirty="0">
              <a:solidFill>
                <a:srgbClr val="000099"/>
              </a:solidFill>
              <a:latin typeface="Times New Roman" pitchFamily="18" charset="0"/>
            </a:endParaRPr>
          </a:p>
        </p:txBody>
      </p:sp>
      <p:sp>
        <p:nvSpPr>
          <p:cNvPr id="147460"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th-TH">
              <a:latin typeface="Times New Roman"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7634" name="Rectangle 2"/>
          <p:cNvSpPr>
            <a:spLocks noGrp="1" noChangeArrowheads="1"/>
          </p:cNvSpPr>
          <p:nvPr>
            <p:ph type="title" idx="4294967295"/>
          </p:nvPr>
        </p:nvSpPr>
        <p:spPr>
          <a:xfrm>
            <a:off x="381000" y="228600"/>
            <a:ext cx="6934200" cy="1219200"/>
          </a:xfrm>
        </p:spPr>
        <p:txBody>
          <a:bodyPr wrap="square" lIns="91440" tIns="45720" rIns="91440" bIns="45720" numCol="1" anchorCtr="0" compatLnSpc="1">
            <a:prstTxWarp prst="textNoShape">
              <a:avLst/>
            </a:prstTxWarp>
          </a:bodyPr>
          <a:lstStyle/>
          <a:p>
            <a:pPr eaLnBrk="1" hangingPunct="1"/>
            <a:r>
              <a:rPr lang="en-US" sz="3600" b="1" cap="none" smtClean="0"/>
              <a:t>LIKELY OR UNLIKELY?</a:t>
            </a:r>
          </a:p>
        </p:txBody>
      </p:sp>
      <p:sp>
        <p:nvSpPr>
          <p:cNvPr id="197635" name="Rectangle 3"/>
          <p:cNvSpPr>
            <a:spLocks noGrp="1" noChangeArrowheads="1"/>
          </p:cNvSpPr>
          <p:nvPr>
            <p:ph sz="quarter" idx="4294967295"/>
          </p:nvPr>
        </p:nvSpPr>
        <p:spPr>
          <a:xfrm>
            <a:off x="609600" y="5410200"/>
            <a:ext cx="8305800" cy="990600"/>
          </a:xfrm>
        </p:spPr>
        <p:txBody>
          <a:bodyPr>
            <a:normAutofit fontScale="85000" lnSpcReduction="20000"/>
          </a:bodyPr>
          <a:lstStyle/>
          <a:p>
            <a:pPr marL="274320" indent="-274320" eaLnBrk="1" fontAlgn="auto" hangingPunct="1">
              <a:spcAft>
                <a:spcPts val="0"/>
              </a:spcAft>
              <a:buFont typeface="Wingdings"/>
              <a:buChar char=""/>
              <a:defRPr/>
            </a:pPr>
            <a:r>
              <a:rPr lang="en-US" sz="2800"/>
              <a:t>If this probability is very small, less than some </a:t>
            </a:r>
            <a:r>
              <a:rPr lang="en-US" sz="2800" b="1">
                <a:solidFill>
                  <a:srgbClr val="333333"/>
                </a:solidFill>
                <a:effectLst>
                  <a:outerShdw blurRad="38100" dist="38100" dir="2700000" algn="tl">
                    <a:srgbClr val="C0C0C0"/>
                  </a:outerShdw>
                </a:effectLst>
              </a:rPr>
              <a:t>preassigned significance level, </a:t>
            </a:r>
            <a:r>
              <a:rPr lang="en-US" sz="2800" b="1">
                <a:solidFill>
                  <a:srgbClr val="333333"/>
                </a:solidFill>
                <a:effectLst>
                  <a:outerShdw blurRad="38100" dist="38100" dir="2700000" algn="tl">
                    <a:srgbClr val="C0C0C0"/>
                  </a:outerShdw>
                </a:effectLst>
                <a:latin typeface="Symbol" pitchFamily="18" charset="2"/>
              </a:rPr>
              <a:t>a</a:t>
            </a:r>
            <a:r>
              <a:rPr lang="en-US" sz="2800" b="1">
                <a:solidFill>
                  <a:srgbClr val="333333"/>
                </a:solidFill>
                <a:effectLst>
                  <a:outerShdw blurRad="38100" dist="38100" dir="2700000" algn="tl">
                    <a:srgbClr val="C0C0C0"/>
                  </a:outerShdw>
                </a:effectLst>
              </a:rPr>
              <a:t>,</a:t>
            </a:r>
            <a:r>
              <a:rPr lang="en-US" sz="2800"/>
              <a:t> H</a:t>
            </a:r>
            <a:r>
              <a:rPr lang="en-US" sz="2800" baseline="-25000"/>
              <a:t>0</a:t>
            </a:r>
            <a:r>
              <a:rPr lang="en-US" sz="2800"/>
              <a:t> can be rejected.</a:t>
            </a:r>
            <a:endParaRPr lang="en-US" sz="2800" b="1">
              <a:solidFill>
                <a:srgbClr val="333333"/>
              </a:solidFill>
              <a:effectLst>
                <a:outerShdw blurRad="38100" dist="38100" dir="2700000" algn="tl">
                  <a:srgbClr val="C0C0C0"/>
                </a:outerShdw>
              </a:effectLst>
            </a:endParaRPr>
          </a:p>
        </p:txBody>
      </p:sp>
      <p:sp>
        <p:nvSpPr>
          <p:cNvPr id="197646" name="Text Box 14"/>
          <p:cNvSpPr txBox="1">
            <a:spLocks noChangeArrowheads="1"/>
          </p:cNvSpPr>
          <p:nvPr/>
        </p:nvSpPr>
        <p:spPr bwMode="auto">
          <a:xfrm>
            <a:off x="838200" y="2286000"/>
            <a:ext cx="7848600" cy="3044825"/>
          </a:xfrm>
          <a:prstGeom prst="rect">
            <a:avLst/>
          </a:prstGeom>
          <a:solidFill>
            <a:srgbClr val="DDDDDD"/>
          </a:solidFill>
          <a:ln w="28575">
            <a:solidFill>
              <a:srgbClr val="CC0000"/>
            </a:solidFill>
            <a:miter lim="800000"/>
            <a:headEnd/>
            <a:tailEnd/>
          </a:ln>
          <a:effectLst>
            <a:outerShdw dist="107763" dir="2700000" algn="ctr" rotWithShape="0">
              <a:schemeClr val="bg2"/>
            </a:outerShdw>
          </a:effectLst>
        </p:spPr>
        <p:txBody>
          <a:bodyPr>
            <a:spAutoFit/>
          </a:bodyPr>
          <a:lstStyle/>
          <a:p>
            <a:pPr>
              <a:spcBef>
                <a:spcPct val="50000"/>
              </a:spcBef>
              <a:defRPr/>
            </a:pPr>
            <a:r>
              <a:rPr lang="en-US" sz="3200" i="1">
                <a:effectLst>
                  <a:outerShdw blurRad="38100" dist="38100" dir="2700000" algn="tl">
                    <a:srgbClr val="FFFFFF"/>
                  </a:outerShdw>
                </a:effectLst>
                <a:cs typeface="+mn-cs"/>
              </a:rPr>
              <a:t>p</a:t>
            </a:r>
            <a:r>
              <a:rPr lang="en-US" sz="3200">
                <a:effectLst>
                  <a:outerShdw blurRad="38100" dist="38100" dir="2700000" algn="tl">
                    <a:srgbClr val="FFFFFF"/>
                  </a:outerShdw>
                </a:effectLst>
                <a:cs typeface="+mn-cs"/>
              </a:rPr>
              <a:t>-value: </a:t>
            </a:r>
            <a:r>
              <a:rPr lang="en-US" sz="3200" b="0">
                <a:solidFill>
                  <a:srgbClr val="4D4D4D"/>
                </a:solidFill>
                <a:cs typeface="+mn-cs"/>
              </a:rPr>
              <a:t>The probability of observing, </a:t>
            </a:r>
            <a:r>
              <a:rPr lang="en-US" sz="3200" b="0" i="1">
                <a:solidFill>
                  <a:srgbClr val="4D4D4D"/>
                </a:solidFill>
                <a:cs typeface="+mn-cs"/>
              </a:rPr>
              <a:t>just by chance</a:t>
            </a:r>
            <a:r>
              <a:rPr lang="en-US" sz="3200" b="0">
                <a:solidFill>
                  <a:srgbClr val="4D4D4D"/>
                </a:solidFill>
                <a:cs typeface="+mn-cs"/>
              </a:rPr>
              <a:t>,  a test statistic as extreme or even more extreme than what we’ve actually observed. If H</a:t>
            </a:r>
            <a:r>
              <a:rPr lang="en-US" sz="3200" b="0" baseline="-25000">
                <a:solidFill>
                  <a:srgbClr val="4D4D4D"/>
                </a:solidFill>
                <a:cs typeface="+mn-cs"/>
              </a:rPr>
              <a:t>0</a:t>
            </a:r>
            <a:r>
              <a:rPr lang="en-US" sz="3200" b="0">
                <a:solidFill>
                  <a:srgbClr val="4D4D4D"/>
                </a:solidFill>
                <a:cs typeface="+mn-cs"/>
              </a:rPr>
              <a:t> is rejected this is the actual probability that we have made an incorrect decision.</a:t>
            </a:r>
            <a:endParaRPr lang="en-US" sz="3200" i="1">
              <a:solidFill>
                <a:srgbClr val="4D4D4D"/>
              </a:solidFill>
              <a:cs typeface="+mn-cs"/>
            </a:endParaRPr>
          </a:p>
        </p:txBody>
      </p:sp>
      <p:sp>
        <p:nvSpPr>
          <p:cNvPr id="197647" name="Rectangle 15"/>
          <p:cNvSpPr>
            <a:spLocks noChangeArrowheads="1"/>
          </p:cNvSpPr>
          <p:nvPr/>
        </p:nvSpPr>
        <p:spPr bwMode="auto">
          <a:xfrm>
            <a:off x="609600" y="1371600"/>
            <a:ext cx="8305800" cy="990600"/>
          </a:xfrm>
          <a:prstGeom prst="rect">
            <a:avLst/>
          </a:prstGeom>
          <a:noFill/>
          <a:ln w="9525">
            <a:noFill/>
            <a:miter lim="800000"/>
            <a:headEnd/>
            <a:tailEnd/>
          </a:ln>
          <a:effectLst/>
        </p:spPr>
        <p:txBody>
          <a:bodyPr/>
          <a:lstStyle/>
          <a:p>
            <a:pPr marL="342900" indent="-342900">
              <a:lnSpc>
                <a:spcPct val="90000"/>
              </a:lnSpc>
              <a:spcBef>
                <a:spcPct val="20000"/>
              </a:spcBef>
              <a:buFontTx/>
              <a:buChar char="•"/>
              <a:defRPr/>
            </a:pPr>
            <a:r>
              <a:rPr lang="en-US" sz="2800" b="0">
                <a:solidFill>
                  <a:srgbClr val="4D4D4D"/>
                </a:solidFill>
                <a:cs typeface="+mn-cs"/>
              </a:rPr>
              <a:t>Once you’ve calculated the observed value of the test statistic, calculate its</a:t>
            </a:r>
            <a:r>
              <a:rPr lang="en-US" sz="2800" b="0">
                <a:solidFill>
                  <a:srgbClr val="339933"/>
                </a:solidFill>
                <a:cs typeface="+mn-cs"/>
              </a:rPr>
              <a:t> </a:t>
            </a:r>
            <a:r>
              <a:rPr lang="en-US" sz="2800" i="1">
                <a:solidFill>
                  <a:srgbClr val="333333"/>
                </a:solidFill>
                <a:effectLst>
                  <a:outerShdw blurRad="38100" dist="38100" dir="2700000" algn="tl">
                    <a:srgbClr val="C0C0C0"/>
                  </a:outerShdw>
                </a:effectLst>
                <a:cs typeface="+mn-cs"/>
              </a:rPr>
              <a:t>p</a:t>
            </a:r>
            <a:r>
              <a:rPr lang="en-US" sz="2800">
                <a:solidFill>
                  <a:srgbClr val="333333"/>
                </a:solidFill>
                <a:effectLst>
                  <a:outerShdw blurRad="38100" dist="38100" dir="2700000" algn="tl">
                    <a:srgbClr val="C0C0C0"/>
                  </a:outerShdw>
                </a:effectLst>
                <a:cs typeface="+mn-cs"/>
              </a:rPr>
              <a:t>-value</a:t>
            </a:r>
            <a:r>
              <a:rPr lang="en-US" sz="2800" b="0">
                <a:solidFill>
                  <a:srgbClr val="339933"/>
                </a:solidFill>
                <a:cs typeface="+mn-cs"/>
              </a:rPr>
              <a:t>:</a:t>
            </a:r>
            <a:r>
              <a:rPr lang="en-US" sz="3200" b="0">
                <a:solidFill>
                  <a:srgbClr val="339933"/>
                </a:solidFill>
                <a:cs typeface="+mn-cs"/>
              </a:rPr>
              <a:t> </a:t>
            </a:r>
            <a:endParaRPr lang="en-US" sz="3200">
              <a:solidFill>
                <a:srgbClr val="333333"/>
              </a:solidFill>
              <a:effectLst>
                <a:outerShdw blurRad="38100" dist="38100" dir="2700000" algn="tl">
                  <a:srgbClr val="C0C0C0"/>
                </a:outerShdw>
              </a:effectLst>
              <a:cs typeface="+mn-cs"/>
            </a:endParaRPr>
          </a:p>
        </p:txBody>
      </p:sp>
      <p:grpSp>
        <p:nvGrpSpPr>
          <p:cNvPr id="181254" name="Group 27"/>
          <p:cNvGrpSpPr>
            <a:grpSpLocks/>
          </p:cNvGrpSpPr>
          <p:nvPr/>
        </p:nvGrpSpPr>
        <p:grpSpPr bwMode="auto">
          <a:xfrm>
            <a:off x="7467600" y="152400"/>
            <a:ext cx="1447800" cy="990600"/>
            <a:chOff x="432" y="528"/>
            <a:chExt cx="1056" cy="672"/>
          </a:xfrm>
        </p:grpSpPr>
        <p:sp>
          <p:nvSpPr>
            <p:cNvPr id="181255" name="Rectangle 28"/>
            <p:cNvSpPr>
              <a:spLocks noChangeArrowheads="1"/>
            </p:cNvSpPr>
            <p:nvPr/>
          </p:nvSpPr>
          <p:spPr bwMode="auto">
            <a:xfrm>
              <a:off x="432" y="528"/>
              <a:ext cx="1056" cy="672"/>
            </a:xfrm>
            <a:prstGeom prst="rect">
              <a:avLst/>
            </a:prstGeom>
            <a:solidFill>
              <a:srgbClr val="DDDDDD"/>
            </a:solidFill>
            <a:ln w="28575">
              <a:solidFill>
                <a:schemeClr val="tx1"/>
              </a:solidFill>
              <a:miter lim="800000"/>
              <a:headEnd/>
              <a:tailEnd/>
            </a:ln>
          </p:spPr>
          <p:txBody>
            <a:bodyPr wrap="none" anchor="ctr"/>
            <a:lstStyle/>
            <a:p>
              <a:endParaRPr lang="th-TH"/>
            </a:p>
          </p:txBody>
        </p:sp>
        <p:pic>
          <p:nvPicPr>
            <p:cNvPr id="181256" name="Picture 29" descr="curve3"/>
            <p:cNvPicPr>
              <a:picLocks noChangeAspect="1" noChangeArrowheads="1"/>
            </p:cNvPicPr>
            <p:nvPr/>
          </p:nvPicPr>
          <p:blipFill>
            <a:blip r:embed="rId3"/>
            <a:srcRect/>
            <a:stretch>
              <a:fillRect/>
            </a:stretch>
          </p:blipFill>
          <p:spPr bwMode="auto">
            <a:xfrm>
              <a:off x="480" y="576"/>
              <a:ext cx="960" cy="571"/>
            </a:xfrm>
            <a:prstGeom prst="rect">
              <a:avLst/>
            </a:prstGeom>
            <a:solidFill>
              <a:srgbClr val="DDDDDD"/>
            </a:solidFill>
            <a:ln w="9525">
              <a:noFill/>
              <a:miter lim="800000"/>
              <a:headEnd/>
              <a:tailEnd/>
            </a:ln>
          </p:spPr>
        </p:pic>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97647">
                                            <p:txEl>
                                              <p:pRg st="0" end="0"/>
                                            </p:txEl>
                                          </p:spTgt>
                                        </p:tgtEl>
                                        <p:attrNameLst>
                                          <p:attrName>style.visibility</p:attrName>
                                        </p:attrNameLst>
                                      </p:cBhvr>
                                      <p:to>
                                        <p:strVal val="visible"/>
                                      </p:to>
                                    </p:set>
                                    <p:animEffect transition="in" filter="wipe(up)">
                                      <p:cBhvr>
                                        <p:cTn id="7" dur="500"/>
                                        <p:tgtEl>
                                          <p:spTgt spid="19764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97646"/>
                                        </p:tgtEl>
                                        <p:attrNameLst>
                                          <p:attrName>style.visibility</p:attrName>
                                        </p:attrNameLst>
                                      </p:cBhvr>
                                      <p:to>
                                        <p:strVal val="visible"/>
                                      </p:to>
                                    </p:set>
                                    <p:animEffect transition="in" filter="dissolve">
                                      <p:cBhvr>
                                        <p:cTn id="12" dur="500"/>
                                        <p:tgtEl>
                                          <p:spTgt spid="19764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197635">
                                            <p:txEl>
                                              <p:pRg st="0" end="0"/>
                                            </p:txEl>
                                          </p:spTgt>
                                        </p:tgtEl>
                                        <p:attrNameLst>
                                          <p:attrName>style.visibility</p:attrName>
                                        </p:attrNameLst>
                                      </p:cBhvr>
                                      <p:to>
                                        <p:strVal val="visible"/>
                                      </p:to>
                                    </p:set>
                                    <p:animEffect transition="in" filter="wipe(up)">
                                      <p:cBhvr>
                                        <p:cTn id="17" dur="500"/>
                                        <p:tgtEl>
                                          <p:spTgt spid="19763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7635" grpId="0" build="p" autoUpdateAnimBg="0"/>
      <p:bldP spid="197646" grpId="0" animBg="1" autoUpdateAnimBg="0"/>
      <p:bldP spid="197647"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Rectangle 1026"/>
          <p:cNvSpPr>
            <a:spLocks noGrp="1" noChangeArrowheads="1"/>
          </p:cNvSpPr>
          <p:nvPr>
            <p:ph type="title" idx="4294967295"/>
          </p:nvPr>
        </p:nvSpPr>
        <p:spPr>
          <a:xfrm>
            <a:off x="457200" y="0"/>
            <a:ext cx="6400800" cy="1219200"/>
          </a:xfrm>
        </p:spPr>
        <p:txBody>
          <a:bodyPr>
            <a:normAutofit fontScale="90000"/>
          </a:bodyPr>
          <a:lstStyle/>
          <a:p>
            <a:pPr eaLnBrk="1" fontAlgn="auto" hangingPunct="1">
              <a:spcAft>
                <a:spcPts val="0"/>
              </a:spcAft>
              <a:defRPr/>
            </a:pPr>
            <a:r>
              <a:rPr lang="en-US" sz="4000" b="1"/>
              <a:t>Using a Rejection Region</a:t>
            </a:r>
          </a:p>
        </p:txBody>
      </p:sp>
      <p:sp>
        <p:nvSpPr>
          <p:cNvPr id="238600" name="Rectangle 1032"/>
          <p:cNvSpPr>
            <a:spLocks noChangeArrowheads="1"/>
          </p:cNvSpPr>
          <p:nvPr/>
        </p:nvSpPr>
        <p:spPr bwMode="auto">
          <a:xfrm>
            <a:off x="381000" y="1066800"/>
            <a:ext cx="8915400" cy="2057400"/>
          </a:xfrm>
          <a:prstGeom prst="rect">
            <a:avLst/>
          </a:prstGeom>
          <a:noFill/>
          <a:ln w="9525">
            <a:noFill/>
            <a:miter lim="800000"/>
            <a:headEnd/>
            <a:tailEnd/>
          </a:ln>
          <a:effectLst/>
        </p:spPr>
        <p:txBody>
          <a:bodyPr/>
          <a:lstStyle/>
          <a:p>
            <a:pPr marL="342900" indent="-342900">
              <a:defRPr/>
            </a:pPr>
            <a:r>
              <a:rPr lang="en-US" sz="3200" b="0">
                <a:solidFill>
                  <a:srgbClr val="339933"/>
                </a:solidFill>
                <a:cs typeface="+mn-cs"/>
              </a:rPr>
              <a:t>	</a:t>
            </a:r>
            <a:r>
              <a:rPr lang="en-US" sz="3200" b="0">
                <a:solidFill>
                  <a:srgbClr val="4D4D4D"/>
                </a:solidFill>
                <a:cs typeface="+mn-cs"/>
              </a:rPr>
              <a:t>If </a:t>
            </a:r>
            <a:r>
              <a:rPr lang="en-US" sz="3200" b="0">
                <a:solidFill>
                  <a:srgbClr val="4D4D4D"/>
                </a:solidFill>
                <a:latin typeface="Symbol" pitchFamily="18" charset="2"/>
                <a:cs typeface="+mn-cs"/>
              </a:rPr>
              <a:t>a</a:t>
            </a:r>
            <a:r>
              <a:rPr lang="en-US" sz="3200" b="0">
                <a:solidFill>
                  <a:srgbClr val="4D4D4D"/>
                </a:solidFill>
                <a:cs typeface="+mn-cs"/>
              </a:rPr>
              <a:t> = .01, what would be the</a:t>
            </a:r>
            <a:r>
              <a:rPr lang="en-US" sz="3200" b="0">
                <a:solidFill>
                  <a:srgbClr val="339933"/>
                </a:solidFill>
                <a:cs typeface="+mn-cs"/>
              </a:rPr>
              <a:t> </a:t>
            </a:r>
            <a:r>
              <a:rPr lang="en-US" sz="3200">
                <a:solidFill>
                  <a:srgbClr val="333333"/>
                </a:solidFill>
                <a:effectLst>
                  <a:outerShdw blurRad="38100" dist="38100" dir="2700000" algn="tl">
                    <a:srgbClr val="C0C0C0"/>
                  </a:outerShdw>
                </a:effectLst>
                <a:cs typeface="+mn-cs"/>
              </a:rPr>
              <a:t>critical </a:t>
            </a:r>
          </a:p>
          <a:p>
            <a:pPr marL="342900" indent="-342900">
              <a:defRPr/>
            </a:pPr>
            <a:r>
              <a:rPr lang="en-US" sz="3200">
                <a:solidFill>
                  <a:srgbClr val="333333"/>
                </a:solidFill>
                <a:effectLst>
                  <a:outerShdw blurRad="38100" dist="38100" dir="2700000" algn="tl">
                    <a:srgbClr val="C0C0C0"/>
                  </a:outerShdw>
                </a:effectLst>
                <a:cs typeface="+mn-cs"/>
              </a:rPr>
              <a:t>	value</a:t>
            </a:r>
            <a:r>
              <a:rPr lang="en-US" sz="3200" b="0">
                <a:solidFill>
                  <a:srgbClr val="339933"/>
                </a:solidFill>
                <a:cs typeface="+mn-cs"/>
              </a:rPr>
              <a:t> </a:t>
            </a:r>
            <a:r>
              <a:rPr lang="en-US" sz="3200" b="0">
                <a:solidFill>
                  <a:srgbClr val="4D4D4D"/>
                </a:solidFill>
                <a:cs typeface="+mn-cs"/>
              </a:rPr>
              <a:t>that marks the “dividing line” between “not rejecting” and “rejecting” H</a:t>
            </a:r>
            <a:r>
              <a:rPr lang="en-US" sz="3200" b="0" baseline="-25000">
                <a:solidFill>
                  <a:srgbClr val="4D4D4D"/>
                </a:solidFill>
                <a:cs typeface="+mn-cs"/>
              </a:rPr>
              <a:t>0</a:t>
            </a:r>
            <a:r>
              <a:rPr lang="en-US" sz="3200" b="0">
                <a:solidFill>
                  <a:srgbClr val="4D4D4D"/>
                </a:solidFill>
                <a:cs typeface="+mn-cs"/>
              </a:rPr>
              <a:t>? </a:t>
            </a:r>
          </a:p>
        </p:txBody>
      </p:sp>
      <p:sp>
        <p:nvSpPr>
          <p:cNvPr id="238602" name="Text Box 1034"/>
          <p:cNvSpPr txBox="1">
            <a:spLocks noChangeArrowheads="1"/>
          </p:cNvSpPr>
          <p:nvPr/>
        </p:nvSpPr>
        <p:spPr bwMode="auto">
          <a:xfrm>
            <a:off x="1981200" y="2667000"/>
            <a:ext cx="4953000" cy="1033463"/>
          </a:xfrm>
          <a:prstGeom prst="rect">
            <a:avLst/>
          </a:prstGeom>
          <a:solidFill>
            <a:srgbClr val="CC0000"/>
          </a:solidFill>
          <a:ln w="28575">
            <a:solidFill>
              <a:srgbClr val="F4ECC6"/>
            </a:solidFill>
            <a:miter lim="800000"/>
            <a:headEnd/>
            <a:tailEnd/>
          </a:ln>
          <a:effectLst>
            <a:outerShdw dist="107763" dir="2700000" algn="ctr" rotWithShape="0">
              <a:schemeClr val="bg2"/>
            </a:outerShdw>
          </a:effectLst>
        </p:spPr>
        <p:txBody>
          <a:bodyPr>
            <a:spAutoFit/>
          </a:bodyPr>
          <a:lstStyle/>
          <a:p>
            <a:pPr>
              <a:spcBef>
                <a:spcPct val="50000"/>
              </a:spcBef>
              <a:defRPr/>
            </a:pPr>
            <a:r>
              <a:rPr lang="en-US" b="0">
                <a:solidFill>
                  <a:srgbClr val="F4ECC6"/>
                </a:solidFill>
                <a:cs typeface="+mn-cs"/>
              </a:rPr>
              <a:t>If </a:t>
            </a:r>
            <a:r>
              <a:rPr lang="en-US" b="0" i="1">
                <a:solidFill>
                  <a:srgbClr val="F4ECC6"/>
                </a:solidFill>
                <a:cs typeface="+mn-cs"/>
              </a:rPr>
              <a:t>p</a:t>
            </a:r>
            <a:r>
              <a:rPr lang="en-US" b="0">
                <a:solidFill>
                  <a:srgbClr val="F4ECC6"/>
                </a:solidFill>
                <a:cs typeface="+mn-cs"/>
              </a:rPr>
              <a:t>-value &lt; </a:t>
            </a:r>
            <a:r>
              <a:rPr lang="en-US" b="0">
                <a:solidFill>
                  <a:srgbClr val="F4ECC6"/>
                </a:solidFill>
                <a:latin typeface="Symbol" pitchFamily="18" charset="2"/>
                <a:cs typeface="+mn-cs"/>
              </a:rPr>
              <a:t>a</a:t>
            </a:r>
            <a:r>
              <a:rPr lang="en-US" b="0">
                <a:solidFill>
                  <a:srgbClr val="F4ECC6"/>
                </a:solidFill>
                <a:cs typeface="+mn-cs"/>
              </a:rPr>
              <a:t>, H</a:t>
            </a:r>
            <a:r>
              <a:rPr lang="en-US" b="0" baseline="-25000">
                <a:solidFill>
                  <a:srgbClr val="F4ECC6"/>
                </a:solidFill>
                <a:cs typeface="+mn-cs"/>
              </a:rPr>
              <a:t>0</a:t>
            </a:r>
            <a:r>
              <a:rPr lang="en-US" b="0">
                <a:solidFill>
                  <a:srgbClr val="F4ECC6"/>
                </a:solidFill>
                <a:cs typeface="+mn-cs"/>
              </a:rPr>
              <a:t> is rejected. </a:t>
            </a:r>
          </a:p>
          <a:p>
            <a:pPr>
              <a:spcBef>
                <a:spcPct val="50000"/>
              </a:spcBef>
              <a:defRPr/>
            </a:pPr>
            <a:r>
              <a:rPr lang="en-US" b="0">
                <a:solidFill>
                  <a:srgbClr val="F4ECC6"/>
                </a:solidFill>
                <a:cs typeface="+mn-cs"/>
              </a:rPr>
              <a:t>If </a:t>
            </a:r>
            <a:r>
              <a:rPr lang="en-US" b="0" i="1">
                <a:solidFill>
                  <a:srgbClr val="F4ECC6"/>
                </a:solidFill>
                <a:cs typeface="+mn-cs"/>
              </a:rPr>
              <a:t>p</a:t>
            </a:r>
            <a:r>
              <a:rPr lang="en-US" b="0">
                <a:solidFill>
                  <a:srgbClr val="F4ECC6"/>
                </a:solidFill>
                <a:cs typeface="+mn-cs"/>
              </a:rPr>
              <a:t>-value &gt; </a:t>
            </a:r>
            <a:r>
              <a:rPr lang="en-US" b="0">
                <a:solidFill>
                  <a:srgbClr val="F4ECC6"/>
                </a:solidFill>
                <a:latin typeface="Symbol" pitchFamily="18" charset="2"/>
                <a:cs typeface="+mn-cs"/>
              </a:rPr>
              <a:t>a</a:t>
            </a:r>
            <a:r>
              <a:rPr lang="en-US" b="0">
                <a:solidFill>
                  <a:srgbClr val="F4ECC6"/>
                </a:solidFill>
                <a:cs typeface="+mn-cs"/>
              </a:rPr>
              <a:t>, H</a:t>
            </a:r>
            <a:r>
              <a:rPr lang="en-US" b="0" baseline="-25000">
                <a:solidFill>
                  <a:srgbClr val="F4ECC6"/>
                </a:solidFill>
                <a:cs typeface="+mn-cs"/>
              </a:rPr>
              <a:t>0</a:t>
            </a:r>
            <a:r>
              <a:rPr lang="en-US" b="0">
                <a:solidFill>
                  <a:srgbClr val="F4ECC6"/>
                </a:solidFill>
                <a:cs typeface="+mn-cs"/>
              </a:rPr>
              <a:t> is not rejected. </a:t>
            </a:r>
          </a:p>
        </p:txBody>
      </p:sp>
      <p:sp>
        <p:nvSpPr>
          <p:cNvPr id="238604" name="Rectangle 1036"/>
          <p:cNvSpPr>
            <a:spLocks noChangeArrowheads="1"/>
          </p:cNvSpPr>
          <p:nvPr/>
        </p:nvSpPr>
        <p:spPr bwMode="auto">
          <a:xfrm>
            <a:off x="228600" y="3733800"/>
            <a:ext cx="8915400" cy="2057400"/>
          </a:xfrm>
          <a:prstGeom prst="rect">
            <a:avLst/>
          </a:prstGeom>
          <a:noFill/>
          <a:ln w="9525">
            <a:noFill/>
            <a:miter lim="800000"/>
            <a:headEnd/>
            <a:tailEnd/>
          </a:ln>
          <a:effectLst/>
        </p:spPr>
        <p:txBody>
          <a:bodyPr/>
          <a:lstStyle/>
          <a:p>
            <a:pPr marL="342900" indent="-342900">
              <a:defRPr/>
            </a:pPr>
            <a:r>
              <a:rPr lang="en-US" sz="3200" b="0">
                <a:solidFill>
                  <a:srgbClr val="339933"/>
                </a:solidFill>
                <a:cs typeface="+mn-cs"/>
              </a:rPr>
              <a:t>	</a:t>
            </a:r>
            <a:r>
              <a:rPr lang="en-US" sz="3200" b="0">
                <a:solidFill>
                  <a:srgbClr val="4D4D4D"/>
                </a:solidFill>
                <a:cs typeface="+mn-cs"/>
              </a:rPr>
              <a:t>The dividing line occurs when </a:t>
            </a:r>
            <a:r>
              <a:rPr lang="en-US" sz="3200" b="0" i="1">
                <a:solidFill>
                  <a:srgbClr val="4D4D4D"/>
                </a:solidFill>
                <a:cs typeface="+mn-cs"/>
              </a:rPr>
              <a:t>p</a:t>
            </a:r>
            <a:r>
              <a:rPr lang="en-US" sz="3200" b="0">
                <a:solidFill>
                  <a:srgbClr val="4D4D4D"/>
                </a:solidFill>
                <a:cs typeface="+mn-cs"/>
              </a:rPr>
              <a:t>-value = </a:t>
            </a:r>
            <a:r>
              <a:rPr lang="en-US" sz="3200" b="0">
                <a:solidFill>
                  <a:srgbClr val="4D4D4D"/>
                </a:solidFill>
                <a:latin typeface="Symbol" pitchFamily="18" charset="2"/>
                <a:cs typeface="+mn-cs"/>
              </a:rPr>
              <a:t>a</a:t>
            </a:r>
            <a:r>
              <a:rPr lang="en-US" sz="3200" b="0">
                <a:solidFill>
                  <a:srgbClr val="4D4D4D"/>
                </a:solidFill>
                <a:cs typeface="+mn-cs"/>
              </a:rPr>
              <a:t>. This is called the</a:t>
            </a:r>
            <a:r>
              <a:rPr lang="en-US" sz="3200" b="0">
                <a:solidFill>
                  <a:srgbClr val="339933"/>
                </a:solidFill>
                <a:cs typeface="+mn-cs"/>
              </a:rPr>
              <a:t> </a:t>
            </a:r>
            <a:r>
              <a:rPr lang="en-US" sz="3200">
                <a:solidFill>
                  <a:srgbClr val="333333"/>
                </a:solidFill>
                <a:effectLst>
                  <a:outerShdw blurRad="38100" dist="38100" dir="2700000" algn="tl">
                    <a:srgbClr val="C0C0C0"/>
                  </a:outerShdw>
                </a:effectLst>
                <a:cs typeface="+mn-cs"/>
              </a:rPr>
              <a:t>critical value</a:t>
            </a:r>
            <a:r>
              <a:rPr lang="en-US" sz="3200" b="0">
                <a:solidFill>
                  <a:srgbClr val="339933"/>
                </a:solidFill>
                <a:cs typeface="+mn-cs"/>
              </a:rPr>
              <a:t> </a:t>
            </a:r>
            <a:r>
              <a:rPr lang="en-US" sz="3200" b="0">
                <a:solidFill>
                  <a:srgbClr val="4D4D4D"/>
                </a:solidFill>
                <a:cs typeface="+mn-cs"/>
              </a:rPr>
              <a:t>of the test statistic.</a:t>
            </a:r>
            <a:r>
              <a:rPr lang="en-US" sz="3200" b="0">
                <a:solidFill>
                  <a:srgbClr val="339933"/>
                </a:solidFill>
                <a:cs typeface="+mn-cs"/>
              </a:rPr>
              <a:t> </a:t>
            </a:r>
          </a:p>
        </p:txBody>
      </p:sp>
      <p:sp>
        <p:nvSpPr>
          <p:cNvPr id="238607" name="Text Box 1039"/>
          <p:cNvSpPr txBox="1">
            <a:spLocks noChangeArrowheads="1"/>
          </p:cNvSpPr>
          <p:nvPr/>
        </p:nvSpPr>
        <p:spPr bwMode="auto">
          <a:xfrm>
            <a:off x="609600" y="4876800"/>
            <a:ext cx="8382000" cy="1763713"/>
          </a:xfrm>
          <a:prstGeom prst="rect">
            <a:avLst/>
          </a:prstGeom>
          <a:solidFill>
            <a:srgbClr val="CC0000"/>
          </a:solidFill>
          <a:ln w="28575">
            <a:solidFill>
              <a:srgbClr val="F4ECC6"/>
            </a:solidFill>
            <a:miter lim="800000"/>
            <a:headEnd/>
            <a:tailEnd/>
          </a:ln>
          <a:effectLst>
            <a:outerShdw dist="107763" dir="2700000" algn="ctr" rotWithShape="0">
              <a:schemeClr val="bg2"/>
            </a:outerShdw>
          </a:effectLst>
        </p:spPr>
        <p:txBody>
          <a:bodyPr>
            <a:spAutoFit/>
          </a:bodyPr>
          <a:lstStyle/>
          <a:p>
            <a:pPr>
              <a:spcBef>
                <a:spcPct val="50000"/>
              </a:spcBef>
              <a:defRPr/>
            </a:pPr>
            <a:r>
              <a:rPr lang="en-US" b="0">
                <a:solidFill>
                  <a:srgbClr val="F4ECC6"/>
                </a:solidFill>
                <a:cs typeface="+mn-cs"/>
              </a:rPr>
              <a:t>Test statistic &gt; critical value implies </a:t>
            </a:r>
            <a:r>
              <a:rPr lang="en-US" b="0" i="1">
                <a:solidFill>
                  <a:srgbClr val="F4ECC6"/>
                </a:solidFill>
                <a:cs typeface="+mn-cs"/>
              </a:rPr>
              <a:t>p</a:t>
            </a:r>
            <a:r>
              <a:rPr lang="en-US" b="0">
                <a:solidFill>
                  <a:srgbClr val="F4ECC6"/>
                </a:solidFill>
                <a:cs typeface="+mn-cs"/>
              </a:rPr>
              <a:t>-value &lt; </a:t>
            </a:r>
            <a:r>
              <a:rPr lang="en-US" b="0">
                <a:solidFill>
                  <a:srgbClr val="F4ECC6"/>
                </a:solidFill>
                <a:latin typeface="Symbol" pitchFamily="18" charset="2"/>
                <a:cs typeface="+mn-cs"/>
              </a:rPr>
              <a:t>a</a:t>
            </a:r>
            <a:r>
              <a:rPr lang="en-US" b="0">
                <a:solidFill>
                  <a:srgbClr val="F4ECC6"/>
                </a:solidFill>
                <a:cs typeface="+mn-cs"/>
              </a:rPr>
              <a:t>, H</a:t>
            </a:r>
            <a:r>
              <a:rPr lang="en-US" b="0" baseline="-25000">
                <a:solidFill>
                  <a:srgbClr val="F4ECC6"/>
                </a:solidFill>
                <a:cs typeface="+mn-cs"/>
              </a:rPr>
              <a:t>0</a:t>
            </a:r>
            <a:r>
              <a:rPr lang="en-US" b="0">
                <a:solidFill>
                  <a:srgbClr val="F4ECC6"/>
                </a:solidFill>
                <a:cs typeface="+mn-cs"/>
              </a:rPr>
              <a:t> is rejected. </a:t>
            </a:r>
          </a:p>
          <a:p>
            <a:pPr>
              <a:spcBef>
                <a:spcPct val="50000"/>
              </a:spcBef>
              <a:defRPr/>
            </a:pPr>
            <a:r>
              <a:rPr lang="en-US" b="0">
                <a:solidFill>
                  <a:srgbClr val="F4ECC6"/>
                </a:solidFill>
                <a:cs typeface="+mn-cs"/>
              </a:rPr>
              <a:t>Test statistic &lt; critical value implies </a:t>
            </a:r>
            <a:r>
              <a:rPr lang="en-US" b="0" i="1">
                <a:solidFill>
                  <a:srgbClr val="F4ECC6"/>
                </a:solidFill>
                <a:cs typeface="+mn-cs"/>
              </a:rPr>
              <a:t>p</a:t>
            </a:r>
            <a:r>
              <a:rPr lang="en-US" b="0">
                <a:solidFill>
                  <a:srgbClr val="F4ECC6"/>
                </a:solidFill>
                <a:cs typeface="+mn-cs"/>
              </a:rPr>
              <a:t>-value &gt; </a:t>
            </a:r>
            <a:r>
              <a:rPr lang="en-US" b="0">
                <a:solidFill>
                  <a:srgbClr val="F4ECC6"/>
                </a:solidFill>
                <a:latin typeface="Symbol" pitchFamily="18" charset="2"/>
                <a:cs typeface="+mn-cs"/>
              </a:rPr>
              <a:t>a</a:t>
            </a:r>
            <a:r>
              <a:rPr lang="en-US" b="0">
                <a:solidFill>
                  <a:srgbClr val="F4ECC6"/>
                </a:solidFill>
                <a:cs typeface="+mn-cs"/>
              </a:rPr>
              <a:t>, H</a:t>
            </a:r>
            <a:r>
              <a:rPr lang="en-US" b="0" baseline="-25000">
                <a:solidFill>
                  <a:srgbClr val="F4ECC6"/>
                </a:solidFill>
                <a:cs typeface="+mn-cs"/>
              </a:rPr>
              <a:t>0</a:t>
            </a:r>
            <a:r>
              <a:rPr lang="en-US" b="0">
                <a:solidFill>
                  <a:srgbClr val="F4ECC6"/>
                </a:solidFill>
                <a:cs typeface="+mn-cs"/>
              </a:rPr>
              <a:t> is not rejected. </a:t>
            </a:r>
          </a:p>
        </p:txBody>
      </p:sp>
      <p:grpSp>
        <p:nvGrpSpPr>
          <p:cNvPr id="183303" name="Group 1048"/>
          <p:cNvGrpSpPr>
            <a:grpSpLocks/>
          </p:cNvGrpSpPr>
          <p:nvPr/>
        </p:nvGrpSpPr>
        <p:grpSpPr bwMode="auto">
          <a:xfrm>
            <a:off x="7391400" y="76200"/>
            <a:ext cx="1600200" cy="1143000"/>
            <a:chOff x="4272" y="96"/>
            <a:chExt cx="1248" cy="912"/>
          </a:xfrm>
        </p:grpSpPr>
        <p:sp>
          <p:nvSpPr>
            <p:cNvPr id="238617" name="Rectangle 1049"/>
            <p:cNvSpPr>
              <a:spLocks noChangeArrowheads="1"/>
            </p:cNvSpPr>
            <p:nvPr/>
          </p:nvSpPr>
          <p:spPr bwMode="auto">
            <a:xfrm>
              <a:off x="4272" y="96"/>
              <a:ext cx="1248" cy="912"/>
            </a:xfrm>
            <a:prstGeom prst="rect">
              <a:avLst/>
            </a:prstGeom>
            <a:solidFill>
              <a:srgbClr val="DDDDDD"/>
            </a:solidFill>
            <a:ln w="28575">
              <a:noFill/>
              <a:miter lim="800000"/>
              <a:headEnd/>
              <a:tailEnd/>
            </a:ln>
            <a:effectLst>
              <a:outerShdw dist="107763" dir="2700000" algn="ctr" rotWithShape="0">
                <a:schemeClr val="bg2"/>
              </a:outerShdw>
            </a:effectLst>
          </p:spPr>
          <p:txBody>
            <a:bodyPr wrap="none" anchor="ctr"/>
            <a:lstStyle/>
            <a:p>
              <a:pPr>
                <a:defRPr/>
              </a:pPr>
              <a:endParaRPr lang="en-US">
                <a:cs typeface="+mn-cs"/>
              </a:endParaRPr>
            </a:p>
          </p:txBody>
        </p:sp>
        <p:pic>
          <p:nvPicPr>
            <p:cNvPr id="183305" name="Picture 1050" descr="testube"/>
            <p:cNvPicPr>
              <a:picLocks noChangeAspect="1" noChangeArrowheads="1"/>
            </p:cNvPicPr>
            <p:nvPr/>
          </p:nvPicPr>
          <p:blipFill>
            <a:blip r:embed="rId3"/>
            <a:srcRect/>
            <a:stretch>
              <a:fillRect/>
            </a:stretch>
          </p:blipFill>
          <p:spPr bwMode="auto">
            <a:xfrm>
              <a:off x="4320" y="192"/>
              <a:ext cx="1152" cy="736"/>
            </a:xfrm>
            <a:prstGeom prst="rect">
              <a:avLst/>
            </a:prstGeom>
            <a:solidFill>
              <a:srgbClr val="DDDDDD"/>
            </a:solidFill>
            <a:ln w="28575">
              <a:solidFill>
                <a:schemeClr val="tx2"/>
              </a:solidFill>
              <a:miter lim="800000"/>
              <a:headEnd/>
              <a:tailEnd/>
            </a:ln>
          </p:spPr>
        </p:pic>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38602">
                                            <p:bg/>
                                          </p:spTgt>
                                        </p:tgtEl>
                                        <p:attrNameLst>
                                          <p:attrName>style.visibility</p:attrName>
                                        </p:attrNameLst>
                                      </p:cBhvr>
                                      <p:to>
                                        <p:strVal val="visible"/>
                                      </p:to>
                                    </p:set>
                                    <p:animEffect transition="in" filter="wipe(left)">
                                      <p:cBhvr>
                                        <p:cTn id="7" dur="500"/>
                                        <p:tgtEl>
                                          <p:spTgt spid="238602">
                                            <p:bg/>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38602">
                                            <p:txEl>
                                              <p:pRg st="0" end="0"/>
                                            </p:txEl>
                                          </p:spTgt>
                                        </p:tgtEl>
                                        <p:attrNameLst>
                                          <p:attrName>style.visibility</p:attrName>
                                        </p:attrNameLst>
                                      </p:cBhvr>
                                      <p:to>
                                        <p:strVal val="visible"/>
                                      </p:to>
                                    </p:set>
                                    <p:animEffect transition="in" filter="wipe(left)">
                                      <p:cBhvr>
                                        <p:cTn id="12" dur="500"/>
                                        <p:tgtEl>
                                          <p:spTgt spid="23860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38602">
                                            <p:txEl>
                                              <p:pRg st="1" end="1"/>
                                            </p:txEl>
                                          </p:spTgt>
                                        </p:tgtEl>
                                        <p:attrNameLst>
                                          <p:attrName>style.visibility</p:attrName>
                                        </p:attrNameLst>
                                      </p:cBhvr>
                                      <p:to>
                                        <p:strVal val="visible"/>
                                      </p:to>
                                    </p:set>
                                    <p:animEffect transition="in" filter="wipe(left)">
                                      <p:cBhvr>
                                        <p:cTn id="17" dur="500"/>
                                        <p:tgtEl>
                                          <p:spTgt spid="23860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238604">
                                            <p:txEl>
                                              <p:pRg st="0" end="0"/>
                                            </p:txEl>
                                          </p:spTgt>
                                        </p:tgtEl>
                                        <p:attrNameLst>
                                          <p:attrName>style.visibility</p:attrName>
                                        </p:attrNameLst>
                                      </p:cBhvr>
                                      <p:to>
                                        <p:strVal val="visible"/>
                                      </p:to>
                                    </p:set>
                                    <p:animEffect transition="in" filter="wipe(up)">
                                      <p:cBhvr>
                                        <p:cTn id="22" dur="500"/>
                                        <p:tgtEl>
                                          <p:spTgt spid="238604">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238607">
                                            <p:bg/>
                                          </p:spTgt>
                                        </p:tgtEl>
                                        <p:attrNameLst>
                                          <p:attrName>style.visibility</p:attrName>
                                        </p:attrNameLst>
                                      </p:cBhvr>
                                      <p:to>
                                        <p:strVal val="visible"/>
                                      </p:to>
                                    </p:set>
                                    <p:animEffect transition="in" filter="wipe(left)">
                                      <p:cBhvr>
                                        <p:cTn id="27" dur="500"/>
                                        <p:tgtEl>
                                          <p:spTgt spid="238607">
                                            <p:bg/>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238607">
                                            <p:txEl>
                                              <p:pRg st="0" end="0"/>
                                            </p:txEl>
                                          </p:spTgt>
                                        </p:tgtEl>
                                        <p:attrNameLst>
                                          <p:attrName>style.visibility</p:attrName>
                                        </p:attrNameLst>
                                      </p:cBhvr>
                                      <p:to>
                                        <p:strVal val="visible"/>
                                      </p:to>
                                    </p:set>
                                    <p:animEffect transition="in" filter="wipe(left)">
                                      <p:cBhvr>
                                        <p:cTn id="32" dur="500"/>
                                        <p:tgtEl>
                                          <p:spTgt spid="238607">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238607">
                                            <p:txEl>
                                              <p:pRg st="1" end="1"/>
                                            </p:txEl>
                                          </p:spTgt>
                                        </p:tgtEl>
                                        <p:attrNameLst>
                                          <p:attrName>style.visibility</p:attrName>
                                        </p:attrNameLst>
                                      </p:cBhvr>
                                      <p:to>
                                        <p:strVal val="visible"/>
                                      </p:to>
                                    </p:set>
                                    <p:animEffect transition="in" filter="wipe(left)">
                                      <p:cBhvr>
                                        <p:cTn id="37" dur="500"/>
                                        <p:tgtEl>
                                          <p:spTgt spid="23860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8602" grpId="0" build="p" animBg="1" autoUpdateAnimBg="0"/>
      <p:bldP spid="238604" grpId="0" build="p" autoUpdateAnimBg="0"/>
      <p:bldP spid="238607" grpId="0" build="p" animBg="1"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4738" name="Rectangle 2"/>
          <p:cNvSpPr>
            <a:spLocks noGrp="1" noChangeArrowheads="1"/>
          </p:cNvSpPr>
          <p:nvPr>
            <p:ph type="title" idx="4294967295"/>
          </p:nvPr>
        </p:nvSpPr>
        <p:spPr>
          <a:xfrm>
            <a:off x="1066800" y="228600"/>
            <a:ext cx="7315200" cy="914400"/>
          </a:xfrm>
        </p:spPr>
        <p:txBody>
          <a:bodyPr wrap="square" lIns="91440" tIns="45720" rIns="91440" bIns="45720" numCol="1" anchor="ctr" anchorCtr="0" compatLnSpc="1">
            <a:prstTxWarp prst="textNoShape">
              <a:avLst/>
            </a:prstTxWarp>
          </a:bodyPr>
          <a:lstStyle/>
          <a:p>
            <a:pPr algn="ctr" eaLnBrk="1" hangingPunct="1"/>
            <a:r>
              <a:rPr lang="en-US" sz="4400" b="1" cap="none" smtClean="0">
                <a:effectLst>
                  <a:outerShdw blurRad="38100" dist="38100" dir="2700000" algn="tl">
                    <a:srgbClr val="C0C0C0"/>
                  </a:outerShdw>
                </a:effectLst>
              </a:rPr>
              <a:t>Statistical Significance</a:t>
            </a:r>
          </a:p>
        </p:txBody>
      </p:sp>
      <p:sp>
        <p:nvSpPr>
          <p:cNvPr id="244739" name="Rectangle 3"/>
          <p:cNvSpPr>
            <a:spLocks noGrp="1" noChangeArrowheads="1"/>
          </p:cNvSpPr>
          <p:nvPr>
            <p:ph type="body" idx="4294967295"/>
          </p:nvPr>
        </p:nvSpPr>
        <p:spPr>
          <a:xfrm>
            <a:off x="609600" y="1143000"/>
            <a:ext cx="8534400" cy="5181600"/>
          </a:xfrm>
        </p:spPr>
        <p:txBody>
          <a:bodyPr/>
          <a:lstStyle/>
          <a:p>
            <a:pPr marL="609600" indent="-609600" eaLnBrk="1" hangingPunct="1">
              <a:lnSpc>
                <a:spcPct val="90000"/>
              </a:lnSpc>
            </a:pPr>
            <a:r>
              <a:rPr lang="en-US" sz="2800" smtClean="0">
                <a:solidFill>
                  <a:schemeClr val="hlink"/>
                </a:solidFill>
              </a:rPr>
              <a:t>The critical value approach and the </a:t>
            </a:r>
            <a:r>
              <a:rPr lang="en-US" sz="2800" i="1" smtClean="0">
                <a:solidFill>
                  <a:schemeClr val="hlink"/>
                </a:solidFill>
              </a:rPr>
              <a:t>p</a:t>
            </a:r>
            <a:r>
              <a:rPr lang="en-US" sz="2800" smtClean="0">
                <a:solidFill>
                  <a:schemeClr val="hlink"/>
                </a:solidFill>
              </a:rPr>
              <a:t>-value approach produce identical results.</a:t>
            </a:r>
          </a:p>
          <a:p>
            <a:pPr marL="609600" indent="-609600" eaLnBrk="1" hangingPunct="1">
              <a:lnSpc>
                <a:spcPct val="90000"/>
              </a:lnSpc>
            </a:pPr>
            <a:r>
              <a:rPr lang="en-US" sz="2800" smtClean="0">
                <a:solidFill>
                  <a:schemeClr val="hlink"/>
                </a:solidFill>
              </a:rPr>
              <a:t>The </a:t>
            </a:r>
            <a:r>
              <a:rPr lang="en-US" sz="2800" i="1" smtClean="0">
                <a:solidFill>
                  <a:schemeClr val="hlink"/>
                </a:solidFill>
              </a:rPr>
              <a:t>p</a:t>
            </a:r>
            <a:r>
              <a:rPr lang="en-US" sz="2800" smtClean="0">
                <a:solidFill>
                  <a:schemeClr val="hlink"/>
                </a:solidFill>
              </a:rPr>
              <a:t>-value approach is often preferred because</a:t>
            </a:r>
          </a:p>
          <a:p>
            <a:pPr marL="1066800" lvl="1" indent="-609600" eaLnBrk="1" hangingPunct="1">
              <a:lnSpc>
                <a:spcPct val="90000"/>
              </a:lnSpc>
            </a:pPr>
            <a:r>
              <a:rPr lang="en-US" sz="2800" smtClean="0">
                <a:solidFill>
                  <a:srgbClr val="333333"/>
                </a:solidFill>
              </a:rPr>
              <a:t>Computer printouts usually calculate </a:t>
            </a:r>
            <a:r>
              <a:rPr lang="en-US" sz="2800" i="1" smtClean="0">
                <a:solidFill>
                  <a:srgbClr val="333333"/>
                </a:solidFill>
              </a:rPr>
              <a:t>p-</a:t>
            </a:r>
            <a:r>
              <a:rPr lang="en-US" sz="2800" smtClean="0">
                <a:solidFill>
                  <a:srgbClr val="333333"/>
                </a:solidFill>
              </a:rPr>
              <a:t>values</a:t>
            </a:r>
            <a:r>
              <a:rPr lang="en-US" sz="2800" b="1" baseline="-25000" smtClean="0">
                <a:solidFill>
                  <a:srgbClr val="333333"/>
                </a:solidFill>
                <a:latin typeface="Symbol" pitchFamily="18" charset="2"/>
              </a:rPr>
              <a:t> </a:t>
            </a:r>
          </a:p>
          <a:p>
            <a:pPr marL="1066800" lvl="1" indent="-609600" eaLnBrk="1" hangingPunct="1">
              <a:lnSpc>
                <a:spcPct val="90000"/>
              </a:lnSpc>
            </a:pPr>
            <a:r>
              <a:rPr lang="en-US" sz="2800" smtClean="0">
                <a:solidFill>
                  <a:srgbClr val="333333"/>
                </a:solidFill>
              </a:rPr>
              <a:t>You can evaluate the test results at any significance level you choose.</a:t>
            </a:r>
            <a:r>
              <a:rPr lang="en-US" sz="2800" b="1" smtClean="0">
                <a:solidFill>
                  <a:srgbClr val="333333"/>
                </a:solidFill>
              </a:rPr>
              <a:t> </a:t>
            </a:r>
          </a:p>
          <a:p>
            <a:pPr marL="609600" indent="-609600" eaLnBrk="1" hangingPunct="1">
              <a:lnSpc>
                <a:spcPct val="90000"/>
              </a:lnSpc>
            </a:pPr>
            <a:r>
              <a:rPr lang="en-US" sz="2800" smtClean="0">
                <a:solidFill>
                  <a:schemeClr val="hlink"/>
                </a:solidFill>
              </a:rPr>
              <a:t>What should you do if you are the experimenter and no one gives you a significance level to use?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44739">
                                            <p:txEl>
                                              <p:pRg st="0" end="0"/>
                                            </p:txEl>
                                          </p:spTgt>
                                        </p:tgtEl>
                                        <p:attrNameLst>
                                          <p:attrName>style.visibility</p:attrName>
                                        </p:attrNameLst>
                                      </p:cBhvr>
                                      <p:to>
                                        <p:strVal val="visible"/>
                                      </p:to>
                                    </p:set>
                                    <p:animEffect transition="in" filter="wipe(up)">
                                      <p:cBhvr>
                                        <p:cTn id="7" dur="500"/>
                                        <p:tgtEl>
                                          <p:spTgt spid="24473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44739">
                                            <p:txEl>
                                              <p:pRg st="1" end="1"/>
                                            </p:txEl>
                                          </p:spTgt>
                                        </p:tgtEl>
                                        <p:attrNameLst>
                                          <p:attrName>style.visibility</p:attrName>
                                        </p:attrNameLst>
                                      </p:cBhvr>
                                      <p:to>
                                        <p:strVal val="visible"/>
                                      </p:to>
                                    </p:set>
                                    <p:animEffect transition="in" filter="wipe(up)">
                                      <p:cBhvr>
                                        <p:cTn id="12" dur="500"/>
                                        <p:tgtEl>
                                          <p:spTgt spid="244739">
                                            <p:txEl>
                                              <p:pRg st="1" end="1"/>
                                            </p:txEl>
                                          </p:spTgt>
                                        </p:tgtEl>
                                      </p:cBhvr>
                                    </p:animEffect>
                                  </p:childTnLst>
                                </p:cTn>
                              </p:par>
                              <p:par>
                                <p:cTn id="13" presetID="22" presetClass="entr" presetSubtype="1" fill="hold" grpId="0" nodeType="withEffect">
                                  <p:stCondLst>
                                    <p:cond delay="0"/>
                                  </p:stCondLst>
                                  <p:childTnLst>
                                    <p:set>
                                      <p:cBhvr>
                                        <p:cTn id="14" dur="1" fill="hold">
                                          <p:stCondLst>
                                            <p:cond delay="0"/>
                                          </p:stCondLst>
                                        </p:cTn>
                                        <p:tgtEl>
                                          <p:spTgt spid="244739">
                                            <p:txEl>
                                              <p:pRg st="2" end="2"/>
                                            </p:txEl>
                                          </p:spTgt>
                                        </p:tgtEl>
                                        <p:attrNameLst>
                                          <p:attrName>style.visibility</p:attrName>
                                        </p:attrNameLst>
                                      </p:cBhvr>
                                      <p:to>
                                        <p:strVal val="visible"/>
                                      </p:to>
                                    </p:set>
                                    <p:animEffect transition="in" filter="wipe(up)">
                                      <p:cBhvr>
                                        <p:cTn id="15" dur="500"/>
                                        <p:tgtEl>
                                          <p:spTgt spid="244739">
                                            <p:txEl>
                                              <p:pRg st="2" end="2"/>
                                            </p:txEl>
                                          </p:spTgt>
                                        </p:tgtEl>
                                      </p:cBhvr>
                                    </p:animEffect>
                                  </p:childTnLst>
                                </p:cTn>
                              </p:par>
                              <p:par>
                                <p:cTn id="16" presetID="22" presetClass="entr" presetSubtype="1" fill="hold" grpId="0" nodeType="withEffect">
                                  <p:stCondLst>
                                    <p:cond delay="0"/>
                                  </p:stCondLst>
                                  <p:childTnLst>
                                    <p:set>
                                      <p:cBhvr>
                                        <p:cTn id="17" dur="1" fill="hold">
                                          <p:stCondLst>
                                            <p:cond delay="0"/>
                                          </p:stCondLst>
                                        </p:cTn>
                                        <p:tgtEl>
                                          <p:spTgt spid="244739">
                                            <p:txEl>
                                              <p:pRg st="3" end="3"/>
                                            </p:txEl>
                                          </p:spTgt>
                                        </p:tgtEl>
                                        <p:attrNameLst>
                                          <p:attrName>style.visibility</p:attrName>
                                        </p:attrNameLst>
                                      </p:cBhvr>
                                      <p:to>
                                        <p:strVal val="visible"/>
                                      </p:to>
                                    </p:set>
                                    <p:animEffect transition="in" filter="wipe(up)">
                                      <p:cBhvr>
                                        <p:cTn id="18" dur="500"/>
                                        <p:tgtEl>
                                          <p:spTgt spid="244739">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1" fill="hold" grpId="0" nodeType="clickEffect">
                                  <p:stCondLst>
                                    <p:cond delay="0"/>
                                  </p:stCondLst>
                                  <p:childTnLst>
                                    <p:set>
                                      <p:cBhvr>
                                        <p:cTn id="22" dur="1" fill="hold">
                                          <p:stCondLst>
                                            <p:cond delay="0"/>
                                          </p:stCondLst>
                                        </p:cTn>
                                        <p:tgtEl>
                                          <p:spTgt spid="244739">
                                            <p:txEl>
                                              <p:pRg st="4" end="4"/>
                                            </p:txEl>
                                          </p:spTgt>
                                        </p:tgtEl>
                                        <p:attrNameLst>
                                          <p:attrName>style.visibility</p:attrName>
                                        </p:attrNameLst>
                                      </p:cBhvr>
                                      <p:to>
                                        <p:strVal val="visible"/>
                                      </p:to>
                                    </p:set>
                                    <p:animEffect transition="in" filter="wipe(up)">
                                      <p:cBhvr>
                                        <p:cTn id="23" dur="500"/>
                                        <p:tgtEl>
                                          <p:spTgt spid="24473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4739" grpId="0" build="p"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62" name="Rectangle 2"/>
          <p:cNvSpPr>
            <a:spLocks noGrp="1" noChangeArrowheads="1"/>
          </p:cNvSpPr>
          <p:nvPr>
            <p:ph type="title" idx="4294967295"/>
          </p:nvPr>
        </p:nvSpPr>
        <p:spPr>
          <a:xfrm>
            <a:off x="1066800" y="304800"/>
            <a:ext cx="7162800" cy="685800"/>
          </a:xfrm>
        </p:spPr>
        <p:txBody>
          <a:bodyPr wrap="square" lIns="91440" tIns="45720" rIns="91440" bIns="45720" numCol="1" anchor="ctr" anchorCtr="0" compatLnSpc="1">
            <a:prstTxWarp prst="textNoShape">
              <a:avLst/>
            </a:prstTxWarp>
            <a:normAutofit fontScale="90000"/>
          </a:bodyPr>
          <a:lstStyle/>
          <a:p>
            <a:pPr eaLnBrk="1" hangingPunct="1"/>
            <a:r>
              <a:rPr lang="en-US" sz="4000" b="1" cap="none" smtClean="0">
                <a:effectLst>
                  <a:outerShdw blurRad="38100" dist="38100" dir="2700000" algn="tl">
                    <a:srgbClr val="C0C0C0"/>
                  </a:outerShdw>
                </a:effectLst>
              </a:rPr>
              <a:t>Statistical Significance</a:t>
            </a:r>
          </a:p>
        </p:txBody>
      </p:sp>
      <p:sp>
        <p:nvSpPr>
          <p:cNvPr id="245763" name="Rectangle 3"/>
          <p:cNvSpPr>
            <a:spLocks noGrp="1" noChangeArrowheads="1"/>
          </p:cNvSpPr>
          <p:nvPr>
            <p:ph type="body" idx="4294967295"/>
          </p:nvPr>
        </p:nvSpPr>
        <p:spPr>
          <a:xfrm>
            <a:off x="381000" y="1371600"/>
            <a:ext cx="8534400" cy="4953000"/>
          </a:xfrm>
        </p:spPr>
        <p:txBody>
          <a:bodyPr/>
          <a:lstStyle/>
          <a:p>
            <a:pPr marL="609600" indent="-609600" eaLnBrk="1" hangingPunct="1">
              <a:lnSpc>
                <a:spcPct val="90000"/>
              </a:lnSpc>
            </a:pPr>
            <a:r>
              <a:rPr lang="en-US" sz="2800" smtClean="0">
                <a:solidFill>
                  <a:schemeClr val="hlink"/>
                </a:solidFill>
              </a:rPr>
              <a:t>If the </a:t>
            </a:r>
            <a:r>
              <a:rPr lang="en-US" sz="2800" i="1" smtClean="0">
                <a:solidFill>
                  <a:schemeClr val="hlink"/>
                </a:solidFill>
              </a:rPr>
              <a:t>p-</a:t>
            </a:r>
            <a:r>
              <a:rPr lang="en-US" sz="2800" smtClean="0">
                <a:solidFill>
                  <a:schemeClr val="hlink"/>
                </a:solidFill>
              </a:rPr>
              <a:t>value is less than</a:t>
            </a:r>
            <a:r>
              <a:rPr lang="en-US" sz="2800" smtClean="0"/>
              <a:t> </a:t>
            </a:r>
            <a:r>
              <a:rPr lang="en-US" sz="2800" b="1" smtClean="0">
                <a:solidFill>
                  <a:srgbClr val="333333"/>
                </a:solidFill>
                <a:effectLst>
                  <a:outerShdw blurRad="38100" dist="38100" dir="2700000" algn="tl">
                    <a:srgbClr val="C0C0C0"/>
                  </a:outerShdw>
                </a:effectLst>
              </a:rPr>
              <a:t>.01</a:t>
            </a:r>
            <a:r>
              <a:rPr lang="en-US" sz="2800" smtClean="0">
                <a:solidFill>
                  <a:schemeClr val="hlink"/>
                </a:solidFill>
              </a:rPr>
              <a:t>, </a:t>
            </a:r>
            <a:r>
              <a:rPr lang="en-US" sz="2800" smtClean="0">
                <a:solidFill>
                  <a:srgbClr val="CC0000"/>
                </a:solidFill>
              </a:rPr>
              <a:t>reject H</a:t>
            </a:r>
            <a:r>
              <a:rPr lang="en-US" sz="2800" baseline="-25000" smtClean="0">
                <a:solidFill>
                  <a:srgbClr val="CC0000"/>
                </a:solidFill>
              </a:rPr>
              <a:t>0</a:t>
            </a:r>
            <a:r>
              <a:rPr lang="en-US" sz="2800" smtClean="0">
                <a:solidFill>
                  <a:schemeClr val="hlink"/>
                </a:solidFill>
              </a:rPr>
              <a:t>.</a:t>
            </a:r>
          </a:p>
          <a:p>
            <a:pPr marL="609600" indent="-609600" eaLnBrk="1" hangingPunct="1">
              <a:lnSpc>
                <a:spcPct val="90000"/>
              </a:lnSpc>
              <a:buFont typeface="Wingdings" pitchFamily="2" charset="2"/>
              <a:buNone/>
            </a:pPr>
            <a:r>
              <a:rPr lang="en-US" sz="2800" smtClean="0">
                <a:solidFill>
                  <a:schemeClr val="hlink"/>
                </a:solidFill>
              </a:rPr>
              <a:t>	The results are</a:t>
            </a:r>
            <a:r>
              <a:rPr lang="en-US" sz="2800" smtClean="0"/>
              <a:t> </a:t>
            </a:r>
            <a:r>
              <a:rPr lang="en-US" sz="2800" b="1" smtClean="0">
                <a:solidFill>
                  <a:srgbClr val="333333"/>
                </a:solidFill>
                <a:effectLst>
                  <a:outerShdw blurRad="38100" dist="38100" dir="2700000" algn="tl">
                    <a:srgbClr val="C0C0C0"/>
                  </a:outerShdw>
                </a:effectLst>
              </a:rPr>
              <a:t>highly significant.</a:t>
            </a:r>
          </a:p>
          <a:p>
            <a:pPr marL="609600" indent="-609600" eaLnBrk="1" hangingPunct="1">
              <a:lnSpc>
                <a:spcPct val="90000"/>
              </a:lnSpc>
            </a:pPr>
            <a:r>
              <a:rPr lang="en-US" sz="2800" smtClean="0">
                <a:solidFill>
                  <a:schemeClr val="hlink"/>
                </a:solidFill>
              </a:rPr>
              <a:t>If the </a:t>
            </a:r>
            <a:r>
              <a:rPr lang="en-US" sz="2800" i="1" smtClean="0">
                <a:solidFill>
                  <a:schemeClr val="hlink"/>
                </a:solidFill>
              </a:rPr>
              <a:t>p-</a:t>
            </a:r>
            <a:r>
              <a:rPr lang="en-US" sz="2800" smtClean="0">
                <a:solidFill>
                  <a:schemeClr val="hlink"/>
                </a:solidFill>
              </a:rPr>
              <a:t>value is between</a:t>
            </a:r>
            <a:r>
              <a:rPr lang="en-US" sz="2800" smtClean="0"/>
              <a:t> </a:t>
            </a:r>
            <a:r>
              <a:rPr lang="en-US" sz="2800" b="1" smtClean="0">
                <a:solidFill>
                  <a:srgbClr val="333333"/>
                </a:solidFill>
                <a:effectLst>
                  <a:outerShdw blurRad="38100" dist="38100" dir="2700000" algn="tl">
                    <a:srgbClr val="C0C0C0"/>
                  </a:outerShdw>
                </a:effectLst>
              </a:rPr>
              <a:t>.01</a:t>
            </a:r>
            <a:r>
              <a:rPr lang="en-US" sz="2800" smtClean="0"/>
              <a:t> </a:t>
            </a:r>
            <a:r>
              <a:rPr lang="en-US" sz="2800" smtClean="0">
                <a:solidFill>
                  <a:schemeClr val="hlink"/>
                </a:solidFill>
              </a:rPr>
              <a:t>and</a:t>
            </a:r>
            <a:r>
              <a:rPr lang="en-US" sz="2800" smtClean="0"/>
              <a:t> </a:t>
            </a:r>
            <a:r>
              <a:rPr lang="en-US" sz="2800" smtClean="0">
                <a:solidFill>
                  <a:srgbClr val="333333"/>
                </a:solidFill>
              </a:rPr>
              <a:t>.</a:t>
            </a:r>
            <a:r>
              <a:rPr lang="en-US" sz="2800" b="1" smtClean="0">
                <a:solidFill>
                  <a:srgbClr val="333333"/>
                </a:solidFill>
                <a:effectLst>
                  <a:outerShdw blurRad="38100" dist="38100" dir="2700000" algn="tl">
                    <a:srgbClr val="C0C0C0"/>
                  </a:outerShdw>
                </a:effectLst>
              </a:rPr>
              <a:t>05</a:t>
            </a:r>
            <a:r>
              <a:rPr lang="en-US" sz="2800" smtClean="0">
                <a:solidFill>
                  <a:schemeClr val="hlink"/>
                </a:solidFill>
              </a:rPr>
              <a:t>, </a:t>
            </a:r>
            <a:r>
              <a:rPr lang="en-US" sz="2800" smtClean="0">
                <a:solidFill>
                  <a:srgbClr val="CC0000"/>
                </a:solidFill>
              </a:rPr>
              <a:t>reject H</a:t>
            </a:r>
            <a:r>
              <a:rPr lang="en-US" sz="2800" baseline="-25000" smtClean="0">
                <a:solidFill>
                  <a:srgbClr val="CC0000"/>
                </a:solidFill>
              </a:rPr>
              <a:t>0</a:t>
            </a:r>
            <a:r>
              <a:rPr lang="en-US" sz="2800" smtClean="0">
                <a:solidFill>
                  <a:schemeClr val="hlink"/>
                </a:solidFill>
              </a:rPr>
              <a:t>. The results are</a:t>
            </a:r>
            <a:r>
              <a:rPr lang="en-US" sz="2800" smtClean="0"/>
              <a:t> </a:t>
            </a:r>
            <a:r>
              <a:rPr lang="en-US" sz="2800" b="1" smtClean="0">
                <a:solidFill>
                  <a:srgbClr val="333333"/>
                </a:solidFill>
                <a:effectLst>
                  <a:outerShdw blurRad="38100" dist="38100" dir="2700000" algn="tl">
                    <a:srgbClr val="C0C0C0"/>
                  </a:outerShdw>
                </a:effectLst>
              </a:rPr>
              <a:t>statistically significant.</a:t>
            </a:r>
          </a:p>
          <a:p>
            <a:pPr marL="609600" indent="-609600" eaLnBrk="1" hangingPunct="1">
              <a:lnSpc>
                <a:spcPct val="90000"/>
              </a:lnSpc>
            </a:pPr>
            <a:r>
              <a:rPr lang="en-US" sz="2800" smtClean="0">
                <a:solidFill>
                  <a:schemeClr val="hlink"/>
                </a:solidFill>
              </a:rPr>
              <a:t>If the </a:t>
            </a:r>
            <a:r>
              <a:rPr lang="en-US" sz="2800" i="1" smtClean="0">
                <a:solidFill>
                  <a:schemeClr val="hlink"/>
                </a:solidFill>
              </a:rPr>
              <a:t>p-</a:t>
            </a:r>
            <a:r>
              <a:rPr lang="en-US" sz="2800" smtClean="0">
                <a:solidFill>
                  <a:schemeClr val="hlink"/>
                </a:solidFill>
              </a:rPr>
              <a:t>value is between</a:t>
            </a:r>
            <a:r>
              <a:rPr lang="en-US" sz="2800" smtClean="0"/>
              <a:t> </a:t>
            </a:r>
            <a:r>
              <a:rPr lang="en-US" sz="2800" b="1" smtClean="0">
                <a:solidFill>
                  <a:srgbClr val="333333"/>
                </a:solidFill>
                <a:effectLst>
                  <a:outerShdw blurRad="38100" dist="38100" dir="2700000" algn="tl">
                    <a:srgbClr val="C0C0C0"/>
                  </a:outerShdw>
                </a:effectLst>
              </a:rPr>
              <a:t>.05</a:t>
            </a:r>
            <a:r>
              <a:rPr lang="en-US" sz="2800" smtClean="0"/>
              <a:t> </a:t>
            </a:r>
            <a:r>
              <a:rPr lang="en-US" sz="2800" smtClean="0">
                <a:solidFill>
                  <a:schemeClr val="hlink"/>
                </a:solidFill>
              </a:rPr>
              <a:t>and </a:t>
            </a:r>
            <a:r>
              <a:rPr lang="en-US" sz="2800" b="1" smtClean="0">
                <a:solidFill>
                  <a:schemeClr val="tx2"/>
                </a:solidFill>
              </a:rPr>
              <a:t>.</a:t>
            </a:r>
            <a:r>
              <a:rPr lang="en-US" sz="2800" b="1" smtClean="0">
                <a:solidFill>
                  <a:srgbClr val="333333"/>
                </a:solidFill>
                <a:effectLst>
                  <a:outerShdw blurRad="38100" dist="38100" dir="2700000" algn="tl">
                    <a:srgbClr val="C0C0C0"/>
                  </a:outerShdw>
                </a:effectLst>
              </a:rPr>
              <a:t>10</a:t>
            </a:r>
            <a:r>
              <a:rPr lang="en-US" sz="2800" smtClean="0">
                <a:solidFill>
                  <a:schemeClr val="hlink"/>
                </a:solidFill>
              </a:rPr>
              <a:t>,</a:t>
            </a:r>
            <a:r>
              <a:rPr lang="en-US" sz="2800" smtClean="0"/>
              <a:t> </a:t>
            </a:r>
            <a:r>
              <a:rPr lang="en-US" sz="2800" smtClean="0">
                <a:solidFill>
                  <a:srgbClr val="CC0099"/>
                </a:solidFill>
              </a:rPr>
              <a:t>do not reject H</a:t>
            </a:r>
            <a:r>
              <a:rPr lang="en-US" sz="2800" baseline="-25000" smtClean="0">
                <a:solidFill>
                  <a:srgbClr val="CC0099"/>
                </a:solidFill>
              </a:rPr>
              <a:t>0</a:t>
            </a:r>
            <a:r>
              <a:rPr lang="en-US" sz="2800" smtClean="0">
                <a:solidFill>
                  <a:srgbClr val="CC0099"/>
                </a:solidFill>
              </a:rPr>
              <a:t>.</a:t>
            </a:r>
            <a:r>
              <a:rPr lang="en-US" sz="2800" smtClean="0">
                <a:solidFill>
                  <a:schemeClr val="hlink"/>
                </a:solidFill>
              </a:rPr>
              <a:t>  But, the results are</a:t>
            </a:r>
            <a:r>
              <a:rPr lang="en-US" sz="2800" smtClean="0"/>
              <a:t> </a:t>
            </a:r>
            <a:r>
              <a:rPr lang="en-US" sz="2800" b="1" smtClean="0">
                <a:solidFill>
                  <a:srgbClr val="333333"/>
                </a:solidFill>
                <a:effectLst>
                  <a:outerShdw blurRad="38100" dist="38100" dir="2700000" algn="tl">
                    <a:srgbClr val="C0C0C0"/>
                  </a:outerShdw>
                </a:effectLst>
              </a:rPr>
              <a:t>tending towards significance.</a:t>
            </a:r>
          </a:p>
          <a:p>
            <a:pPr marL="609600" indent="-609600" eaLnBrk="1" hangingPunct="1">
              <a:lnSpc>
                <a:spcPct val="90000"/>
              </a:lnSpc>
            </a:pPr>
            <a:r>
              <a:rPr lang="en-US" sz="2800" smtClean="0">
                <a:solidFill>
                  <a:schemeClr val="hlink"/>
                </a:solidFill>
              </a:rPr>
              <a:t>If the </a:t>
            </a:r>
            <a:r>
              <a:rPr lang="en-US" sz="2800" i="1" smtClean="0">
                <a:solidFill>
                  <a:schemeClr val="hlink"/>
                </a:solidFill>
              </a:rPr>
              <a:t>p-</a:t>
            </a:r>
            <a:r>
              <a:rPr lang="en-US" sz="2800" smtClean="0">
                <a:solidFill>
                  <a:schemeClr val="hlink"/>
                </a:solidFill>
              </a:rPr>
              <a:t>value is greater than</a:t>
            </a:r>
            <a:r>
              <a:rPr lang="en-US" sz="2800" smtClean="0"/>
              <a:t> </a:t>
            </a:r>
            <a:r>
              <a:rPr lang="en-US" sz="2800" b="1" smtClean="0">
                <a:solidFill>
                  <a:srgbClr val="333333"/>
                </a:solidFill>
                <a:effectLst>
                  <a:outerShdw blurRad="38100" dist="38100" dir="2700000" algn="tl">
                    <a:srgbClr val="C0C0C0"/>
                  </a:outerShdw>
                </a:effectLst>
              </a:rPr>
              <a:t>.10</a:t>
            </a:r>
            <a:r>
              <a:rPr lang="en-US" sz="2800" smtClean="0">
                <a:solidFill>
                  <a:schemeClr val="hlink"/>
                </a:solidFill>
              </a:rPr>
              <a:t>, </a:t>
            </a:r>
            <a:r>
              <a:rPr lang="en-US" sz="2800" smtClean="0">
                <a:solidFill>
                  <a:srgbClr val="CC0099"/>
                </a:solidFill>
              </a:rPr>
              <a:t>do not reject H</a:t>
            </a:r>
            <a:r>
              <a:rPr lang="en-US" sz="2800" baseline="-25000" smtClean="0">
                <a:solidFill>
                  <a:srgbClr val="CC0099"/>
                </a:solidFill>
              </a:rPr>
              <a:t>0</a:t>
            </a:r>
            <a:r>
              <a:rPr lang="en-US" sz="2800" smtClean="0">
                <a:solidFill>
                  <a:srgbClr val="CC0099"/>
                </a:solidFill>
              </a:rPr>
              <a:t>.</a:t>
            </a:r>
            <a:r>
              <a:rPr lang="en-US" sz="2800" smtClean="0">
                <a:solidFill>
                  <a:schemeClr val="hlink"/>
                </a:solidFill>
              </a:rPr>
              <a:t>  The results are</a:t>
            </a:r>
            <a:r>
              <a:rPr lang="en-US" sz="2800" smtClean="0"/>
              <a:t> </a:t>
            </a:r>
            <a:r>
              <a:rPr lang="en-US" sz="2800" b="1" smtClean="0">
                <a:solidFill>
                  <a:srgbClr val="333333"/>
                </a:solidFill>
                <a:effectLst>
                  <a:outerShdw blurRad="38100" dist="38100" dir="2700000" algn="tl">
                    <a:srgbClr val="C0C0C0"/>
                  </a:outerShdw>
                </a:effectLst>
              </a:rPr>
              <a:t>not</a:t>
            </a:r>
            <a:r>
              <a:rPr lang="en-US" sz="2800" smtClean="0"/>
              <a:t> </a:t>
            </a:r>
            <a:r>
              <a:rPr lang="en-US" sz="2800" b="1" smtClean="0">
                <a:solidFill>
                  <a:srgbClr val="333333"/>
                </a:solidFill>
                <a:effectLst>
                  <a:outerShdw blurRad="38100" dist="38100" dir="2700000" algn="tl">
                    <a:srgbClr val="C0C0C0"/>
                  </a:outerShdw>
                </a:effectLst>
              </a:rPr>
              <a:t>statistically significant.</a:t>
            </a:r>
            <a:endParaRPr lang="en-US" sz="28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45763">
                                            <p:txEl>
                                              <p:pRg st="0" end="0"/>
                                            </p:txEl>
                                          </p:spTgt>
                                        </p:tgtEl>
                                        <p:attrNameLst>
                                          <p:attrName>style.visibility</p:attrName>
                                        </p:attrNameLst>
                                      </p:cBhvr>
                                      <p:to>
                                        <p:strVal val="visible"/>
                                      </p:to>
                                    </p:set>
                                    <p:animEffect transition="in" filter="blinds(horizontal)">
                                      <p:cBhvr>
                                        <p:cTn id="7" dur="500"/>
                                        <p:tgtEl>
                                          <p:spTgt spid="245763">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245763">
                                            <p:txEl>
                                              <p:pRg st="1" end="1"/>
                                            </p:txEl>
                                          </p:spTgt>
                                        </p:tgtEl>
                                        <p:attrNameLst>
                                          <p:attrName>style.visibility</p:attrName>
                                        </p:attrNameLst>
                                      </p:cBhvr>
                                      <p:to>
                                        <p:strVal val="visible"/>
                                      </p:to>
                                    </p:set>
                                    <p:animEffect transition="in" filter="blinds(horizontal)">
                                      <p:cBhvr>
                                        <p:cTn id="10" dur="500"/>
                                        <p:tgtEl>
                                          <p:spTgt spid="24576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245763">
                                            <p:txEl>
                                              <p:pRg st="2" end="2"/>
                                            </p:txEl>
                                          </p:spTgt>
                                        </p:tgtEl>
                                        <p:attrNameLst>
                                          <p:attrName>style.visibility</p:attrName>
                                        </p:attrNameLst>
                                      </p:cBhvr>
                                      <p:to>
                                        <p:strVal val="visible"/>
                                      </p:to>
                                    </p:set>
                                    <p:animEffect transition="in" filter="blinds(horizontal)">
                                      <p:cBhvr>
                                        <p:cTn id="15" dur="500"/>
                                        <p:tgtEl>
                                          <p:spTgt spid="24576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nodeType="clickEffect">
                                  <p:stCondLst>
                                    <p:cond delay="0"/>
                                  </p:stCondLst>
                                  <p:childTnLst>
                                    <p:set>
                                      <p:cBhvr>
                                        <p:cTn id="19" dur="1" fill="hold">
                                          <p:stCondLst>
                                            <p:cond delay="0"/>
                                          </p:stCondLst>
                                        </p:cTn>
                                        <p:tgtEl>
                                          <p:spTgt spid="245763">
                                            <p:txEl>
                                              <p:pRg st="3" end="3"/>
                                            </p:txEl>
                                          </p:spTgt>
                                        </p:tgtEl>
                                        <p:attrNameLst>
                                          <p:attrName>style.visibility</p:attrName>
                                        </p:attrNameLst>
                                      </p:cBhvr>
                                      <p:to>
                                        <p:strVal val="visible"/>
                                      </p:to>
                                    </p:set>
                                    <p:animEffect transition="in" filter="blinds(horizontal)">
                                      <p:cBhvr>
                                        <p:cTn id="20" dur="500"/>
                                        <p:tgtEl>
                                          <p:spTgt spid="24576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nodeType="clickEffect">
                                  <p:stCondLst>
                                    <p:cond delay="0"/>
                                  </p:stCondLst>
                                  <p:childTnLst>
                                    <p:set>
                                      <p:cBhvr>
                                        <p:cTn id="24" dur="1" fill="hold">
                                          <p:stCondLst>
                                            <p:cond delay="0"/>
                                          </p:stCondLst>
                                        </p:cTn>
                                        <p:tgtEl>
                                          <p:spTgt spid="245763">
                                            <p:txEl>
                                              <p:pRg st="4" end="4"/>
                                            </p:txEl>
                                          </p:spTgt>
                                        </p:tgtEl>
                                        <p:attrNameLst>
                                          <p:attrName>style.visibility</p:attrName>
                                        </p:attrNameLst>
                                      </p:cBhvr>
                                      <p:to>
                                        <p:strVal val="visible"/>
                                      </p:to>
                                    </p:set>
                                    <p:animEffect transition="in" filter="blinds(horizontal)">
                                      <p:cBhvr>
                                        <p:cTn id="25" dur="500"/>
                                        <p:tgtEl>
                                          <p:spTgt spid="24576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1730" name="Rectangle 2"/>
          <p:cNvSpPr>
            <a:spLocks noGrp="1" noChangeArrowheads="1"/>
          </p:cNvSpPr>
          <p:nvPr>
            <p:ph type="title" idx="4294967295"/>
          </p:nvPr>
        </p:nvSpPr>
        <p:spPr>
          <a:xfrm>
            <a:off x="685800" y="228600"/>
            <a:ext cx="6172200" cy="1295400"/>
          </a:xfrm>
        </p:spPr>
        <p:txBody>
          <a:bodyPr>
            <a:normAutofit fontScale="90000"/>
          </a:bodyPr>
          <a:lstStyle/>
          <a:p>
            <a:pPr eaLnBrk="1" fontAlgn="auto" hangingPunct="1">
              <a:spcAft>
                <a:spcPts val="0"/>
              </a:spcAft>
              <a:defRPr/>
            </a:pPr>
            <a:r>
              <a:rPr lang="en-US" sz="4800" b="1"/>
              <a:t>Two Types of Errors</a:t>
            </a:r>
          </a:p>
        </p:txBody>
      </p:sp>
      <p:sp>
        <p:nvSpPr>
          <p:cNvPr id="185347" name="Text Box 5"/>
          <p:cNvSpPr txBox="1">
            <a:spLocks noChangeArrowheads="1"/>
          </p:cNvSpPr>
          <p:nvPr/>
        </p:nvSpPr>
        <p:spPr bwMode="auto">
          <a:xfrm>
            <a:off x="685800" y="1295400"/>
            <a:ext cx="8153400" cy="1066800"/>
          </a:xfrm>
          <a:prstGeom prst="rect">
            <a:avLst/>
          </a:prstGeom>
          <a:noFill/>
          <a:ln w="9525">
            <a:noFill/>
            <a:miter lim="800000"/>
            <a:headEnd/>
            <a:tailEnd/>
          </a:ln>
        </p:spPr>
        <p:txBody>
          <a:bodyPr>
            <a:spAutoFit/>
          </a:bodyPr>
          <a:lstStyle/>
          <a:p>
            <a:r>
              <a:rPr lang="en-US" sz="3200" b="0">
                <a:solidFill>
                  <a:srgbClr val="4D4D4D"/>
                </a:solidFill>
              </a:rPr>
              <a:t>There are two types of errors which can </a:t>
            </a:r>
          </a:p>
          <a:p>
            <a:r>
              <a:rPr lang="en-US" sz="3200" b="0">
                <a:solidFill>
                  <a:srgbClr val="4D4D4D"/>
                </a:solidFill>
              </a:rPr>
              <a:t>occur in a statistical test.</a:t>
            </a:r>
          </a:p>
        </p:txBody>
      </p:sp>
      <p:graphicFrame>
        <p:nvGraphicFramePr>
          <p:cNvPr id="201931" name="Group 203"/>
          <p:cNvGraphicFramePr>
            <a:graphicFrameLocks noGrp="1"/>
          </p:cNvGraphicFramePr>
          <p:nvPr/>
        </p:nvGraphicFramePr>
        <p:xfrm>
          <a:off x="838200" y="2362200"/>
          <a:ext cx="3429000" cy="1882966"/>
        </p:xfrm>
        <a:graphic>
          <a:graphicData uri="http://schemas.openxmlformats.org/drawingml/2006/table">
            <a:tbl>
              <a:tblPr/>
              <a:tblGrid>
                <a:gridCol w="1397000">
                  <a:extLst>
                    <a:ext uri="{9D8B030D-6E8A-4147-A177-3AD203B41FA5}">
                      <a16:colId xmlns="" xmlns:a16="http://schemas.microsoft.com/office/drawing/2014/main" val="20000"/>
                    </a:ext>
                  </a:extLst>
                </a:gridCol>
                <a:gridCol w="965200">
                  <a:extLst>
                    <a:ext uri="{9D8B030D-6E8A-4147-A177-3AD203B41FA5}">
                      <a16:colId xmlns="" xmlns:a16="http://schemas.microsoft.com/office/drawing/2014/main" val="20001"/>
                    </a:ext>
                  </a:extLst>
                </a:gridCol>
                <a:gridCol w="1066800">
                  <a:extLst>
                    <a:ext uri="{9D8B030D-6E8A-4147-A177-3AD203B41FA5}">
                      <a16:colId xmlns="" xmlns:a16="http://schemas.microsoft.com/office/drawing/2014/main" val="20002"/>
                    </a:ext>
                  </a:extLst>
                </a:gridCol>
              </a:tblGrid>
              <a:tr h="665163">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rgbClr val="4D4D4D"/>
                          </a:solidFill>
                          <a:effectLst/>
                          <a:latin typeface="Arial" charset="0"/>
                        </a:rPr>
                        <a:t>Actual Fact</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rgbClr val="4D4D4D"/>
                          </a:solidFill>
                          <a:effectLst/>
                          <a:latin typeface="Arial" charset="0"/>
                        </a:rPr>
                        <a:t>Jury’s Decision</a:t>
                      </a:r>
                    </a:p>
                  </a:txBody>
                  <a:tcPr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rgbClr val="4D4D4D"/>
                          </a:solidFill>
                          <a:effectLst/>
                          <a:latin typeface="Arial" charset="0"/>
                        </a:rPr>
                        <a:t>Guilty</a:t>
                      </a:r>
                    </a:p>
                  </a:txBody>
                  <a:tcPr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rgbClr val="4D4D4D"/>
                          </a:solidFill>
                          <a:effectLst/>
                          <a:latin typeface="Arial" charset="0"/>
                        </a:rPr>
                        <a:t>Innocent</a:t>
                      </a:r>
                    </a:p>
                  </a:txBody>
                  <a:tcPr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 xmlns:a16="http://schemas.microsoft.com/office/drawing/2014/main" val="10000"/>
                  </a:ext>
                </a:extLst>
              </a:tr>
              <a:tr h="5238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rgbClr val="4D4D4D"/>
                          </a:solidFill>
                          <a:effectLst/>
                          <a:latin typeface="Arial" charset="0"/>
                        </a:rPr>
                        <a:t>Guilty</a:t>
                      </a:r>
                    </a:p>
                  </a:txBody>
                  <a:tcPr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rgbClr val="4D4D4D"/>
                          </a:solidFill>
                          <a:effectLst/>
                          <a:latin typeface="Arial" charset="0"/>
                        </a:rPr>
                        <a:t>Correct</a:t>
                      </a:r>
                    </a:p>
                  </a:txBody>
                  <a:tcPr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rgbClr val="4D4D4D"/>
                          </a:solidFill>
                          <a:effectLst/>
                          <a:latin typeface="Arial" charset="0"/>
                        </a:rPr>
                        <a:t>Error</a:t>
                      </a:r>
                    </a:p>
                  </a:txBody>
                  <a:tcPr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 xmlns:a16="http://schemas.microsoft.com/office/drawing/2014/main" val="10001"/>
                  </a:ext>
                </a:extLst>
              </a:tr>
              <a:tr h="4873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rgbClr val="4D4D4D"/>
                          </a:solidFill>
                          <a:effectLst/>
                          <a:latin typeface="Arial" charset="0"/>
                        </a:rPr>
                        <a:t>Innocent</a:t>
                      </a:r>
                    </a:p>
                  </a:txBody>
                  <a:tcPr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rgbClr val="4D4D4D"/>
                          </a:solidFill>
                          <a:effectLst/>
                          <a:latin typeface="Arial" charset="0"/>
                        </a:rPr>
                        <a:t>Error</a:t>
                      </a:r>
                    </a:p>
                  </a:txBody>
                  <a:tcPr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rgbClr val="4D4D4D"/>
                          </a:solidFill>
                          <a:effectLst/>
                          <a:latin typeface="Arial" charset="0"/>
                        </a:rPr>
                        <a:t>Correct</a:t>
                      </a:r>
                    </a:p>
                  </a:txBody>
                  <a:tcPr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 xmlns:a16="http://schemas.microsoft.com/office/drawing/2014/main" val="10002"/>
                  </a:ext>
                </a:extLst>
              </a:tr>
            </a:tbl>
          </a:graphicData>
        </a:graphic>
      </p:graphicFrame>
      <p:sp>
        <p:nvSpPr>
          <p:cNvPr id="185366" name="Line 70"/>
          <p:cNvSpPr>
            <a:spLocks noChangeShapeType="1"/>
          </p:cNvSpPr>
          <p:nvPr/>
        </p:nvSpPr>
        <p:spPr bwMode="auto">
          <a:xfrm>
            <a:off x="838200" y="2438400"/>
            <a:ext cx="1371600" cy="914400"/>
          </a:xfrm>
          <a:prstGeom prst="line">
            <a:avLst/>
          </a:prstGeom>
          <a:noFill/>
          <a:ln w="28575">
            <a:solidFill>
              <a:schemeClr val="tx1"/>
            </a:solidFill>
            <a:round/>
            <a:headEnd/>
            <a:tailEnd/>
          </a:ln>
        </p:spPr>
        <p:txBody>
          <a:bodyPr/>
          <a:lstStyle/>
          <a:p>
            <a:endParaRPr lang="th-TH"/>
          </a:p>
        </p:txBody>
      </p:sp>
      <p:graphicFrame>
        <p:nvGraphicFramePr>
          <p:cNvPr id="201932" name="Group 204"/>
          <p:cNvGraphicFramePr>
            <a:graphicFrameLocks noGrp="1"/>
          </p:cNvGraphicFramePr>
          <p:nvPr/>
        </p:nvGraphicFramePr>
        <p:xfrm>
          <a:off x="4419600" y="2286000"/>
          <a:ext cx="4191000" cy="2265934"/>
        </p:xfrm>
        <a:graphic>
          <a:graphicData uri="http://schemas.openxmlformats.org/drawingml/2006/table">
            <a:tbl>
              <a:tblPr/>
              <a:tblGrid>
                <a:gridCol w="1419225">
                  <a:extLst>
                    <a:ext uri="{9D8B030D-6E8A-4147-A177-3AD203B41FA5}">
                      <a16:colId xmlns="" xmlns:a16="http://schemas.microsoft.com/office/drawing/2014/main" val="20000"/>
                    </a:ext>
                  </a:extLst>
                </a:gridCol>
                <a:gridCol w="1350963">
                  <a:extLst>
                    <a:ext uri="{9D8B030D-6E8A-4147-A177-3AD203B41FA5}">
                      <a16:colId xmlns="" xmlns:a16="http://schemas.microsoft.com/office/drawing/2014/main" val="20001"/>
                    </a:ext>
                  </a:extLst>
                </a:gridCol>
                <a:gridCol w="1420812">
                  <a:extLst>
                    <a:ext uri="{9D8B030D-6E8A-4147-A177-3AD203B41FA5}">
                      <a16:colId xmlns="" xmlns:a16="http://schemas.microsoft.com/office/drawing/2014/main" val="20002"/>
                    </a:ext>
                  </a:extLst>
                </a:gridCol>
              </a:tblGrid>
              <a:tr h="665163">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rgbClr val="4D4D4D"/>
                          </a:solidFill>
                          <a:effectLst/>
                          <a:latin typeface="Arial" charset="0"/>
                        </a:rPr>
                        <a:t>Actual Fact</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rgbClr val="4D4D4D"/>
                          </a:solidFill>
                          <a:effectLst/>
                          <a:latin typeface="Arial" charset="0"/>
                        </a:rPr>
                        <a:t>Your</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rgbClr val="4D4D4D"/>
                          </a:solidFill>
                          <a:effectLst/>
                          <a:latin typeface="Arial" charset="0"/>
                        </a:rPr>
                        <a:t>Decision</a:t>
                      </a:r>
                    </a:p>
                  </a:txBody>
                  <a:tcPr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rgbClr val="4D4D4D"/>
                          </a:solidFill>
                          <a:effectLst/>
                          <a:latin typeface="Arial" charset="0"/>
                        </a:rPr>
                        <a:t>H</a:t>
                      </a:r>
                      <a:r>
                        <a:rPr kumimoji="0" lang="en-US" sz="1600" b="0" i="0" u="none" strike="noStrike" cap="none" normalizeH="0" baseline="-25000" smtClean="0">
                          <a:ln>
                            <a:noFill/>
                          </a:ln>
                          <a:solidFill>
                            <a:srgbClr val="4D4D4D"/>
                          </a:solidFill>
                          <a:effectLst/>
                          <a:latin typeface="Arial" charset="0"/>
                        </a:rPr>
                        <a:t>0</a:t>
                      </a:r>
                      <a:r>
                        <a:rPr kumimoji="0" lang="en-US" sz="1600" b="0" i="0" u="none" strike="noStrike" cap="none" normalizeH="0" baseline="0" smtClean="0">
                          <a:ln>
                            <a:noFill/>
                          </a:ln>
                          <a:solidFill>
                            <a:srgbClr val="4D4D4D"/>
                          </a:solidFill>
                          <a:effectLst/>
                          <a:latin typeface="Arial" charset="0"/>
                        </a:rPr>
                        <a:t> true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rgbClr val="4D4D4D"/>
                          </a:solidFill>
                          <a:effectLst/>
                          <a:latin typeface="Arial" charset="0"/>
                        </a:rPr>
                        <a:t>(Accept H</a:t>
                      </a:r>
                      <a:r>
                        <a:rPr kumimoji="0" lang="en-US" sz="1600" b="0" i="0" u="none" strike="noStrike" cap="none" normalizeH="0" baseline="-25000" smtClean="0">
                          <a:ln>
                            <a:noFill/>
                          </a:ln>
                          <a:solidFill>
                            <a:srgbClr val="4D4D4D"/>
                          </a:solidFill>
                          <a:effectLst/>
                          <a:latin typeface="Arial" charset="0"/>
                        </a:rPr>
                        <a:t>0</a:t>
                      </a:r>
                      <a:r>
                        <a:rPr kumimoji="0" lang="en-US" sz="1600" b="0" i="0" u="none" strike="noStrike" cap="none" normalizeH="0" baseline="0" smtClean="0">
                          <a:ln>
                            <a:noFill/>
                          </a:ln>
                          <a:solidFill>
                            <a:srgbClr val="4D4D4D"/>
                          </a:solidFill>
                          <a:effectLst/>
                          <a:latin typeface="Arial" charset="0"/>
                        </a:rPr>
                        <a:t>)</a:t>
                      </a:r>
                    </a:p>
                  </a:txBody>
                  <a:tcPr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rgbClr val="4D4D4D"/>
                          </a:solidFill>
                          <a:effectLst/>
                          <a:latin typeface="Arial" charset="0"/>
                        </a:rPr>
                        <a:t>H</a:t>
                      </a:r>
                      <a:r>
                        <a:rPr kumimoji="0" lang="en-US" sz="1600" b="0" i="0" u="none" strike="noStrike" cap="none" normalizeH="0" baseline="-25000" smtClean="0">
                          <a:ln>
                            <a:noFill/>
                          </a:ln>
                          <a:solidFill>
                            <a:srgbClr val="4D4D4D"/>
                          </a:solidFill>
                          <a:effectLst/>
                          <a:latin typeface="Arial" charset="0"/>
                        </a:rPr>
                        <a:t>0</a:t>
                      </a:r>
                      <a:r>
                        <a:rPr kumimoji="0" lang="en-US" sz="1600" b="0" i="0" u="none" strike="noStrike" cap="none" normalizeH="0" baseline="0" smtClean="0">
                          <a:ln>
                            <a:noFill/>
                          </a:ln>
                          <a:solidFill>
                            <a:srgbClr val="4D4D4D"/>
                          </a:solidFill>
                          <a:effectLst/>
                          <a:latin typeface="Arial" charset="0"/>
                        </a:rPr>
                        <a:t> false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rgbClr val="4D4D4D"/>
                          </a:solidFill>
                          <a:effectLst/>
                          <a:latin typeface="Arial" charset="0"/>
                        </a:rPr>
                        <a:t>(Reject H</a:t>
                      </a:r>
                      <a:r>
                        <a:rPr kumimoji="0" lang="en-US" sz="1600" b="0" i="0" u="none" strike="noStrike" cap="none" normalizeH="0" baseline="-25000" smtClean="0">
                          <a:ln>
                            <a:noFill/>
                          </a:ln>
                          <a:solidFill>
                            <a:srgbClr val="4D4D4D"/>
                          </a:solidFill>
                          <a:effectLst/>
                          <a:latin typeface="Arial" charset="0"/>
                        </a:rPr>
                        <a:t>0</a:t>
                      </a:r>
                      <a:r>
                        <a:rPr kumimoji="0" lang="en-US" sz="1600" b="0" i="0" u="none" strike="noStrike" cap="none" normalizeH="0" baseline="0" smtClean="0">
                          <a:ln>
                            <a:noFill/>
                          </a:ln>
                          <a:solidFill>
                            <a:srgbClr val="4D4D4D"/>
                          </a:solidFill>
                          <a:effectLst/>
                          <a:latin typeface="Arial" charset="0"/>
                        </a:rPr>
                        <a:t>)</a:t>
                      </a:r>
                    </a:p>
                  </a:txBody>
                  <a:tcPr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 xmlns:a16="http://schemas.microsoft.com/office/drawing/2014/main" val="10000"/>
                  </a:ext>
                </a:extLst>
              </a:tr>
              <a:tr h="5238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rgbClr val="4D4D4D"/>
                          </a:solidFill>
                          <a:effectLst/>
                          <a:latin typeface="Arial" charset="0"/>
                        </a:rPr>
                        <a:t>H</a:t>
                      </a:r>
                      <a:r>
                        <a:rPr kumimoji="0" lang="en-US" sz="1600" b="0" i="0" u="none" strike="noStrike" cap="none" normalizeH="0" baseline="-25000" smtClean="0">
                          <a:ln>
                            <a:noFill/>
                          </a:ln>
                          <a:solidFill>
                            <a:srgbClr val="4D4D4D"/>
                          </a:solidFill>
                          <a:effectLst/>
                          <a:latin typeface="Arial" charset="0"/>
                        </a:rPr>
                        <a:t>0</a:t>
                      </a:r>
                      <a:r>
                        <a:rPr kumimoji="0" lang="en-US" sz="1600" b="0" i="0" u="none" strike="noStrike" cap="none" normalizeH="0" baseline="0" smtClean="0">
                          <a:ln>
                            <a:noFill/>
                          </a:ln>
                          <a:solidFill>
                            <a:srgbClr val="4D4D4D"/>
                          </a:solidFill>
                          <a:effectLst/>
                          <a:latin typeface="Arial" charset="0"/>
                        </a:rPr>
                        <a:t> true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rgbClr val="4D4D4D"/>
                          </a:solidFill>
                          <a:effectLst/>
                          <a:latin typeface="Arial" charset="0"/>
                        </a:rPr>
                        <a:t>(Accept H</a:t>
                      </a:r>
                      <a:r>
                        <a:rPr kumimoji="0" lang="en-US" sz="1600" b="0" i="0" u="none" strike="noStrike" cap="none" normalizeH="0" baseline="-25000" smtClean="0">
                          <a:ln>
                            <a:noFill/>
                          </a:ln>
                          <a:solidFill>
                            <a:srgbClr val="4D4D4D"/>
                          </a:solidFill>
                          <a:effectLst/>
                          <a:latin typeface="Arial" charset="0"/>
                        </a:rPr>
                        <a:t>0</a:t>
                      </a:r>
                      <a:r>
                        <a:rPr kumimoji="0" lang="en-US" sz="1600" b="0" i="0" u="none" strike="noStrike" cap="none" normalizeH="0" baseline="0" smtClean="0">
                          <a:ln>
                            <a:noFill/>
                          </a:ln>
                          <a:solidFill>
                            <a:srgbClr val="4D4D4D"/>
                          </a:solidFill>
                          <a:effectLst/>
                          <a:latin typeface="Arial" charset="0"/>
                        </a:rPr>
                        <a:t>)</a:t>
                      </a:r>
                    </a:p>
                  </a:txBody>
                  <a:tcPr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rgbClr val="4D4D4D"/>
                          </a:solidFill>
                          <a:effectLst/>
                          <a:latin typeface="Arial" charset="0"/>
                        </a:rPr>
                        <a:t>Correct</a:t>
                      </a:r>
                    </a:p>
                  </a:txBody>
                  <a:tcPr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rgbClr val="4D4D4D"/>
                          </a:solidFill>
                          <a:effectLst/>
                          <a:latin typeface="Arial" charset="0"/>
                        </a:rPr>
                        <a:t>Type II Error</a:t>
                      </a:r>
                    </a:p>
                  </a:txBody>
                  <a:tcPr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 xmlns:a16="http://schemas.microsoft.com/office/drawing/2014/main" val="10001"/>
                  </a:ext>
                </a:extLst>
              </a:tr>
              <a:tr h="7175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rgbClr val="4D4D4D"/>
                          </a:solidFill>
                          <a:effectLst/>
                          <a:latin typeface="Arial" charset="0"/>
                        </a:rPr>
                        <a:t>H</a:t>
                      </a:r>
                      <a:r>
                        <a:rPr kumimoji="0" lang="en-US" sz="1600" b="0" i="0" u="none" strike="noStrike" cap="none" normalizeH="0" baseline="-25000" smtClean="0">
                          <a:ln>
                            <a:noFill/>
                          </a:ln>
                          <a:solidFill>
                            <a:srgbClr val="4D4D4D"/>
                          </a:solidFill>
                          <a:effectLst/>
                          <a:latin typeface="Arial" charset="0"/>
                        </a:rPr>
                        <a:t>0</a:t>
                      </a:r>
                      <a:r>
                        <a:rPr kumimoji="0" lang="en-US" sz="1600" b="0" i="0" u="none" strike="noStrike" cap="none" normalizeH="0" baseline="0" smtClean="0">
                          <a:ln>
                            <a:noFill/>
                          </a:ln>
                          <a:solidFill>
                            <a:srgbClr val="4D4D4D"/>
                          </a:solidFill>
                          <a:effectLst/>
                          <a:latin typeface="Arial" charset="0"/>
                        </a:rPr>
                        <a:t> false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rgbClr val="4D4D4D"/>
                          </a:solidFill>
                          <a:effectLst/>
                          <a:latin typeface="Arial" charset="0"/>
                        </a:rPr>
                        <a:t>(Reject H</a:t>
                      </a:r>
                      <a:r>
                        <a:rPr kumimoji="0" lang="en-US" sz="1600" b="0" i="0" u="none" strike="noStrike" cap="none" normalizeH="0" baseline="-25000" smtClean="0">
                          <a:ln>
                            <a:noFill/>
                          </a:ln>
                          <a:solidFill>
                            <a:srgbClr val="4D4D4D"/>
                          </a:solidFill>
                          <a:effectLst/>
                          <a:latin typeface="Arial" charset="0"/>
                        </a:rPr>
                        <a:t>0</a:t>
                      </a:r>
                      <a:r>
                        <a:rPr kumimoji="0" lang="en-US" sz="1600" b="0" i="0" u="none" strike="noStrike" cap="none" normalizeH="0" baseline="0" smtClean="0">
                          <a:ln>
                            <a:noFill/>
                          </a:ln>
                          <a:solidFill>
                            <a:srgbClr val="4D4D4D"/>
                          </a:solidFill>
                          <a:effectLst/>
                          <a:latin typeface="Arial" charset="0"/>
                        </a:rPr>
                        <a:t>)</a:t>
                      </a:r>
                    </a:p>
                  </a:txBody>
                  <a:tcPr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rgbClr val="4D4D4D"/>
                          </a:solidFill>
                          <a:effectLst/>
                          <a:latin typeface="Arial" charset="0"/>
                        </a:rPr>
                        <a:t>Type I Error</a:t>
                      </a:r>
                    </a:p>
                  </a:txBody>
                  <a:tcPr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rgbClr val="4D4D4D"/>
                          </a:solidFill>
                          <a:effectLst/>
                          <a:latin typeface="Arial" charset="0"/>
                        </a:rPr>
                        <a:t>Correct</a:t>
                      </a:r>
                    </a:p>
                  </a:txBody>
                  <a:tcPr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 xmlns:a16="http://schemas.microsoft.com/office/drawing/2014/main" val="10002"/>
                  </a:ext>
                </a:extLst>
              </a:tr>
            </a:tbl>
          </a:graphicData>
        </a:graphic>
      </p:graphicFrame>
      <p:sp>
        <p:nvSpPr>
          <p:cNvPr id="185385" name="Line 115"/>
          <p:cNvSpPr>
            <a:spLocks noChangeShapeType="1"/>
          </p:cNvSpPr>
          <p:nvPr/>
        </p:nvSpPr>
        <p:spPr bwMode="auto">
          <a:xfrm>
            <a:off x="4419600" y="2286000"/>
            <a:ext cx="1371600" cy="990600"/>
          </a:xfrm>
          <a:prstGeom prst="line">
            <a:avLst/>
          </a:prstGeom>
          <a:noFill/>
          <a:ln w="28575">
            <a:solidFill>
              <a:schemeClr val="tx1"/>
            </a:solidFill>
            <a:round/>
            <a:headEnd/>
            <a:tailEnd/>
          </a:ln>
        </p:spPr>
        <p:txBody>
          <a:bodyPr/>
          <a:lstStyle/>
          <a:p>
            <a:endParaRPr lang="th-TH"/>
          </a:p>
        </p:txBody>
      </p:sp>
      <p:sp>
        <p:nvSpPr>
          <p:cNvPr id="201844" name="Text Box 116"/>
          <p:cNvSpPr txBox="1">
            <a:spLocks noChangeArrowheads="1"/>
          </p:cNvSpPr>
          <p:nvPr/>
        </p:nvSpPr>
        <p:spPr bwMode="auto">
          <a:xfrm>
            <a:off x="914400" y="4800600"/>
            <a:ext cx="7848600" cy="1581150"/>
          </a:xfrm>
          <a:prstGeom prst="rect">
            <a:avLst/>
          </a:prstGeom>
          <a:solidFill>
            <a:srgbClr val="CC0000"/>
          </a:solidFill>
          <a:ln w="28575">
            <a:solidFill>
              <a:srgbClr val="F4ECC6"/>
            </a:solidFill>
            <a:miter lim="800000"/>
            <a:headEnd/>
            <a:tailEnd/>
          </a:ln>
        </p:spPr>
        <p:txBody>
          <a:bodyPr>
            <a:spAutoFit/>
          </a:bodyPr>
          <a:lstStyle/>
          <a:p>
            <a:pPr>
              <a:spcBef>
                <a:spcPct val="50000"/>
              </a:spcBef>
            </a:pPr>
            <a:r>
              <a:rPr lang="en-US" b="0">
                <a:solidFill>
                  <a:srgbClr val="F4ECC6"/>
                </a:solidFill>
              </a:rPr>
              <a:t>Define:</a:t>
            </a:r>
            <a:endParaRPr lang="en-US" b="0">
              <a:solidFill>
                <a:srgbClr val="F4ECC6"/>
              </a:solidFill>
              <a:latin typeface="Symbol" pitchFamily="18" charset="2"/>
            </a:endParaRPr>
          </a:p>
          <a:p>
            <a:pPr>
              <a:spcBef>
                <a:spcPct val="50000"/>
              </a:spcBef>
              <a:buFont typeface="Symbol" pitchFamily="18" charset="2"/>
              <a:buNone/>
            </a:pPr>
            <a:r>
              <a:rPr lang="en-US" b="0">
                <a:solidFill>
                  <a:srgbClr val="F4ECC6"/>
                </a:solidFill>
                <a:latin typeface="Symbol" pitchFamily="18" charset="2"/>
              </a:rPr>
              <a:t>a </a:t>
            </a:r>
            <a:r>
              <a:rPr lang="en-US" b="0">
                <a:solidFill>
                  <a:srgbClr val="F4ECC6"/>
                </a:solidFill>
              </a:rPr>
              <a:t>= P(Type I error) = P(reject H</a:t>
            </a:r>
            <a:r>
              <a:rPr lang="en-US" b="0" baseline="-25000">
                <a:solidFill>
                  <a:srgbClr val="F4ECC6"/>
                </a:solidFill>
              </a:rPr>
              <a:t>0</a:t>
            </a:r>
            <a:r>
              <a:rPr lang="en-US" b="0">
                <a:solidFill>
                  <a:srgbClr val="F4ECC6"/>
                </a:solidFill>
              </a:rPr>
              <a:t> when H</a:t>
            </a:r>
            <a:r>
              <a:rPr lang="en-US" b="0" baseline="-25000">
                <a:solidFill>
                  <a:srgbClr val="F4ECC6"/>
                </a:solidFill>
              </a:rPr>
              <a:t>0</a:t>
            </a:r>
            <a:r>
              <a:rPr lang="en-US" b="0">
                <a:solidFill>
                  <a:srgbClr val="F4ECC6"/>
                </a:solidFill>
              </a:rPr>
              <a:t> is true)</a:t>
            </a:r>
          </a:p>
          <a:p>
            <a:pPr>
              <a:spcBef>
                <a:spcPct val="50000"/>
              </a:spcBef>
              <a:buFont typeface="Symbol" pitchFamily="18" charset="2"/>
              <a:buNone/>
            </a:pPr>
            <a:r>
              <a:rPr lang="en-US" b="0">
                <a:solidFill>
                  <a:srgbClr val="F4ECC6"/>
                </a:solidFill>
                <a:latin typeface="Symbol" pitchFamily="18" charset="2"/>
              </a:rPr>
              <a:t>b =</a:t>
            </a:r>
            <a:r>
              <a:rPr lang="en-US" b="0">
                <a:solidFill>
                  <a:srgbClr val="F4ECC6"/>
                </a:solidFill>
              </a:rPr>
              <a:t>P(Type II error) = P(accept H</a:t>
            </a:r>
            <a:r>
              <a:rPr lang="en-US" b="0" baseline="-25000">
                <a:solidFill>
                  <a:srgbClr val="F4ECC6"/>
                </a:solidFill>
              </a:rPr>
              <a:t>0</a:t>
            </a:r>
            <a:r>
              <a:rPr lang="en-US" b="0">
                <a:solidFill>
                  <a:srgbClr val="F4ECC6"/>
                </a:solidFill>
              </a:rPr>
              <a:t> when H</a:t>
            </a:r>
            <a:r>
              <a:rPr lang="en-US" b="0" baseline="-25000">
                <a:solidFill>
                  <a:srgbClr val="F4ECC6"/>
                </a:solidFill>
              </a:rPr>
              <a:t>0</a:t>
            </a:r>
            <a:r>
              <a:rPr lang="en-US" b="0">
                <a:solidFill>
                  <a:srgbClr val="F4ECC6"/>
                </a:solidFill>
              </a:rPr>
              <a:t> is false)</a:t>
            </a:r>
            <a:endParaRPr lang="en-US" b="0">
              <a:solidFill>
                <a:srgbClr val="F4ECC6"/>
              </a:solidFill>
              <a:latin typeface="Symbol" pitchFamily="18" charset="2"/>
            </a:endParaRPr>
          </a:p>
        </p:txBody>
      </p:sp>
      <p:grpSp>
        <p:nvGrpSpPr>
          <p:cNvPr id="185387" name="Group 125"/>
          <p:cNvGrpSpPr>
            <a:grpSpLocks/>
          </p:cNvGrpSpPr>
          <p:nvPr/>
        </p:nvGrpSpPr>
        <p:grpSpPr bwMode="auto">
          <a:xfrm>
            <a:off x="7239000" y="0"/>
            <a:ext cx="1600200" cy="1371600"/>
            <a:chOff x="4665" y="96"/>
            <a:chExt cx="1008" cy="864"/>
          </a:xfrm>
        </p:grpSpPr>
        <p:sp>
          <p:nvSpPr>
            <p:cNvPr id="201854" name="Rectangle 126"/>
            <p:cNvSpPr>
              <a:spLocks noChangeArrowheads="1"/>
            </p:cNvSpPr>
            <p:nvPr/>
          </p:nvSpPr>
          <p:spPr bwMode="auto">
            <a:xfrm>
              <a:off x="4665" y="96"/>
              <a:ext cx="1008" cy="864"/>
            </a:xfrm>
            <a:prstGeom prst="rect">
              <a:avLst/>
            </a:prstGeom>
            <a:solidFill>
              <a:srgbClr val="DDDDDD"/>
            </a:solidFill>
            <a:ln w="28575">
              <a:noFill/>
              <a:miter lim="800000"/>
              <a:headEnd/>
              <a:tailEnd/>
            </a:ln>
            <a:effectLst>
              <a:outerShdw dist="107763" dir="2700000" algn="ctr" rotWithShape="0">
                <a:schemeClr val="bg2"/>
              </a:outerShdw>
            </a:effectLst>
          </p:spPr>
          <p:txBody>
            <a:bodyPr wrap="none" anchor="ctr"/>
            <a:lstStyle/>
            <a:p>
              <a:pPr algn="ctr">
                <a:defRPr/>
              </a:pPr>
              <a:endParaRPr lang="en-US">
                <a:cs typeface="+mn-cs"/>
              </a:endParaRPr>
            </a:p>
          </p:txBody>
        </p:sp>
        <p:pic>
          <p:nvPicPr>
            <p:cNvPr id="185389" name="Picture 127" descr="jury"/>
            <p:cNvPicPr>
              <a:picLocks noChangeAspect="1" noChangeArrowheads="1"/>
            </p:cNvPicPr>
            <p:nvPr/>
          </p:nvPicPr>
          <p:blipFill>
            <a:blip r:embed="rId3"/>
            <a:srcRect/>
            <a:stretch>
              <a:fillRect/>
            </a:stretch>
          </p:blipFill>
          <p:spPr bwMode="auto">
            <a:xfrm>
              <a:off x="4704" y="171"/>
              <a:ext cx="912" cy="722"/>
            </a:xfrm>
            <a:prstGeom prst="rect">
              <a:avLst/>
            </a:prstGeom>
            <a:solidFill>
              <a:srgbClr val="DDDDDD"/>
            </a:solidFill>
            <a:ln w="28575">
              <a:solidFill>
                <a:schemeClr val="tx1"/>
              </a:solidFill>
              <a:miter lim="800000"/>
              <a:headEnd/>
              <a:tailEnd/>
            </a:ln>
          </p:spPr>
        </p:pic>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01844"/>
                                        </p:tgtEl>
                                        <p:attrNameLst>
                                          <p:attrName>style.visibility</p:attrName>
                                        </p:attrNameLst>
                                      </p:cBhvr>
                                      <p:to>
                                        <p:strVal val="visible"/>
                                      </p:to>
                                    </p:set>
                                    <p:animEffect transition="in" filter="dissolve">
                                      <p:cBhvr>
                                        <p:cTn id="7" dur="500"/>
                                        <p:tgtEl>
                                          <p:spTgt spid="2018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1844" grpId="0" animBg="1"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6786" name="Rectangle 2"/>
          <p:cNvSpPr>
            <a:spLocks noGrp="1" noChangeArrowheads="1"/>
          </p:cNvSpPr>
          <p:nvPr>
            <p:ph type="title" idx="4294967295"/>
          </p:nvPr>
        </p:nvSpPr>
        <p:spPr>
          <a:xfrm>
            <a:off x="914400" y="0"/>
            <a:ext cx="5867400" cy="1295400"/>
          </a:xfrm>
        </p:spPr>
        <p:txBody>
          <a:bodyPr>
            <a:normAutofit fontScale="90000"/>
          </a:bodyPr>
          <a:lstStyle/>
          <a:p>
            <a:pPr eaLnBrk="1" fontAlgn="auto" hangingPunct="1">
              <a:spcAft>
                <a:spcPts val="0"/>
              </a:spcAft>
              <a:defRPr/>
            </a:pPr>
            <a:r>
              <a:rPr lang="en-US" sz="4400" b="1"/>
              <a:t>Two Types of Errors</a:t>
            </a:r>
          </a:p>
        </p:txBody>
      </p:sp>
      <p:sp>
        <p:nvSpPr>
          <p:cNvPr id="187395" name="Text Box 4"/>
          <p:cNvSpPr txBox="1">
            <a:spLocks noChangeArrowheads="1"/>
          </p:cNvSpPr>
          <p:nvPr/>
        </p:nvSpPr>
        <p:spPr bwMode="auto">
          <a:xfrm>
            <a:off x="685800" y="1066800"/>
            <a:ext cx="8153400" cy="4478338"/>
          </a:xfrm>
          <a:prstGeom prst="rect">
            <a:avLst/>
          </a:prstGeom>
          <a:noFill/>
          <a:ln w="9525">
            <a:noFill/>
            <a:miter lim="800000"/>
            <a:headEnd/>
            <a:tailEnd/>
          </a:ln>
        </p:spPr>
        <p:txBody>
          <a:bodyPr>
            <a:spAutoFit/>
          </a:bodyPr>
          <a:lstStyle/>
          <a:p>
            <a:r>
              <a:rPr lang="en-US" sz="3200" b="0">
                <a:solidFill>
                  <a:srgbClr val="4D4D4D"/>
                </a:solidFill>
              </a:rPr>
              <a:t>We want to keep the probabilities of</a:t>
            </a:r>
          </a:p>
          <a:p>
            <a:r>
              <a:rPr lang="en-US" sz="3200" b="0">
                <a:solidFill>
                  <a:srgbClr val="4D4D4D"/>
                </a:solidFill>
              </a:rPr>
              <a:t>error as small as possible.</a:t>
            </a:r>
            <a:r>
              <a:rPr lang="en-US" sz="3200" b="0">
                <a:solidFill>
                  <a:srgbClr val="339933"/>
                </a:solidFill>
              </a:rPr>
              <a:t> </a:t>
            </a:r>
          </a:p>
          <a:p>
            <a:pPr>
              <a:buClr>
                <a:srgbClr val="333333"/>
              </a:buClr>
              <a:buFontTx/>
              <a:buChar char="•"/>
            </a:pPr>
            <a:r>
              <a:rPr lang="en-US" sz="3200" b="0">
                <a:solidFill>
                  <a:srgbClr val="339933"/>
                </a:solidFill>
              </a:rPr>
              <a:t>  </a:t>
            </a:r>
            <a:r>
              <a:rPr lang="en-US" sz="3200">
                <a:solidFill>
                  <a:srgbClr val="333333"/>
                </a:solidFill>
              </a:rPr>
              <a:t>The value of </a:t>
            </a:r>
            <a:r>
              <a:rPr lang="en-US" sz="3200">
                <a:solidFill>
                  <a:srgbClr val="333333"/>
                </a:solidFill>
                <a:latin typeface="Symbol" pitchFamily="18" charset="2"/>
              </a:rPr>
              <a:t>a</a:t>
            </a:r>
            <a:r>
              <a:rPr lang="en-US" sz="3200">
                <a:solidFill>
                  <a:srgbClr val="333333"/>
                </a:solidFill>
              </a:rPr>
              <a:t> is the significance level, and is controlled by the experimenter.</a:t>
            </a:r>
          </a:p>
          <a:p>
            <a:pPr>
              <a:buFontTx/>
              <a:buChar char="•"/>
            </a:pPr>
            <a:r>
              <a:rPr lang="en-US" sz="3200">
                <a:solidFill>
                  <a:srgbClr val="333333"/>
                </a:solidFill>
              </a:rPr>
              <a:t>The value of </a:t>
            </a:r>
            <a:r>
              <a:rPr lang="en-US" sz="3200">
                <a:solidFill>
                  <a:srgbClr val="333333"/>
                </a:solidFill>
                <a:latin typeface="Symbol" pitchFamily="18" charset="2"/>
              </a:rPr>
              <a:t>b</a:t>
            </a:r>
            <a:r>
              <a:rPr lang="en-US" sz="3200">
                <a:solidFill>
                  <a:srgbClr val="333333"/>
                </a:solidFill>
              </a:rPr>
              <a:t> is difficult, if not impossible to calculate. </a:t>
            </a:r>
          </a:p>
          <a:p>
            <a:r>
              <a:rPr lang="en-US" sz="3200" b="0">
                <a:solidFill>
                  <a:srgbClr val="4D4D4D"/>
                </a:solidFill>
              </a:rPr>
              <a:t>Rather than</a:t>
            </a:r>
            <a:r>
              <a:rPr lang="en-US" sz="3200">
                <a:solidFill>
                  <a:srgbClr val="4D4D4D"/>
                </a:solidFill>
              </a:rPr>
              <a:t> </a:t>
            </a:r>
            <a:r>
              <a:rPr lang="en-US" sz="3200" b="0">
                <a:solidFill>
                  <a:srgbClr val="4D4D4D"/>
                </a:solidFill>
              </a:rPr>
              <a:t>“accepting H</a:t>
            </a:r>
            <a:r>
              <a:rPr lang="en-US" sz="3200" b="0" baseline="-25000">
                <a:solidFill>
                  <a:srgbClr val="4D4D4D"/>
                </a:solidFill>
              </a:rPr>
              <a:t>0</a:t>
            </a:r>
            <a:r>
              <a:rPr lang="en-US" sz="3200" b="0">
                <a:solidFill>
                  <a:srgbClr val="4D4D4D"/>
                </a:solidFill>
              </a:rPr>
              <a:t>” as true without being able to provide a measure of goodness,</a:t>
            </a:r>
            <a:r>
              <a:rPr lang="en-US" sz="3200">
                <a:solidFill>
                  <a:srgbClr val="4D4D4D"/>
                </a:solidFill>
              </a:rPr>
              <a:t> </a:t>
            </a:r>
            <a:r>
              <a:rPr lang="en-US" sz="3200" b="0">
                <a:solidFill>
                  <a:srgbClr val="4D4D4D"/>
                </a:solidFill>
              </a:rPr>
              <a:t>we choose to “not reject” H</a:t>
            </a:r>
            <a:r>
              <a:rPr lang="en-US" sz="3200" b="0" baseline="-25000">
                <a:solidFill>
                  <a:srgbClr val="4D4D4D"/>
                </a:solidFill>
              </a:rPr>
              <a:t>0</a:t>
            </a:r>
            <a:r>
              <a:rPr lang="en-US" sz="3200" b="0">
                <a:solidFill>
                  <a:srgbClr val="4D4D4D"/>
                </a:solidFill>
              </a:rPr>
              <a:t>. </a:t>
            </a:r>
            <a:endParaRPr lang="en-US" sz="3200">
              <a:solidFill>
                <a:srgbClr val="4D4D4D"/>
              </a:solidFill>
            </a:endParaRPr>
          </a:p>
        </p:txBody>
      </p:sp>
      <p:sp>
        <p:nvSpPr>
          <p:cNvPr id="246830" name="Text Box 46"/>
          <p:cNvSpPr txBox="1">
            <a:spLocks noChangeArrowheads="1"/>
          </p:cNvSpPr>
          <p:nvPr/>
        </p:nvSpPr>
        <p:spPr bwMode="auto">
          <a:xfrm>
            <a:off x="1295400" y="5638800"/>
            <a:ext cx="6934200" cy="485775"/>
          </a:xfrm>
          <a:prstGeom prst="rect">
            <a:avLst/>
          </a:prstGeom>
          <a:solidFill>
            <a:srgbClr val="CC0000"/>
          </a:solidFill>
          <a:ln w="28575">
            <a:solidFill>
              <a:srgbClr val="F4ECC6"/>
            </a:solidFill>
            <a:miter lim="800000"/>
            <a:headEnd/>
            <a:tailEnd/>
          </a:ln>
        </p:spPr>
        <p:txBody>
          <a:bodyPr>
            <a:spAutoFit/>
          </a:bodyPr>
          <a:lstStyle/>
          <a:p>
            <a:pPr>
              <a:spcBef>
                <a:spcPct val="50000"/>
              </a:spcBef>
            </a:pPr>
            <a:r>
              <a:rPr lang="en-US" b="0">
                <a:solidFill>
                  <a:srgbClr val="F4ECC6"/>
                </a:solidFill>
              </a:rPr>
              <a:t>We write:  There is insufficient evidence to reject H</a:t>
            </a:r>
            <a:r>
              <a:rPr lang="en-US" b="0" baseline="-25000">
                <a:solidFill>
                  <a:srgbClr val="F4ECC6"/>
                </a:solidFill>
              </a:rPr>
              <a:t>0</a:t>
            </a:r>
            <a:r>
              <a:rPr lang="en-US" b="0">
                <a:solidFill>
                  <a:srgbClr val="F4ECC6"/>
                </a:solidFill>
              </a:rPr>
              <a:t>.</a:t>
            </a:r>
            <a:endParaRPr lang="en-US" b="0">
              <a:solidFill>
                <a:srgbClr val="F4ECC6"/>
              </a:solidFill>
              <a:latin typeface="Symbol" pitchFamily="18" charset="2"/>
            </a:endParaRPr>
          </a:p>
        </p:txBody>
      </p:sp>
      <p:grpSp>
        <p:nvGrpSpPr>
          <p:cNvPr id="187397" name="Group 58"/>
          <p:cNvGrpSpPr>
            <a:grpSpLocks/>
          </p:cNvGrpSpPr>
          <p:nvPr/>
        </p:nvGrpSpPr>
        <p:grpSpPr bwMode="auto">
          <a:xfrm>
            <a:off x="7405688" y="152400"/>
            <a:ext cx="1600200" cy="1371600"/>
            <a:chOff x="4665" y="96"/>
            <a:chExt cx="1008" cy="864"/>
          </a:xfrm>
        </p:grpSpPr>
        <p:sp>
          <p:nvSpPr>
            <p:cNvPr id="246843" name="Rectangle 59"/>
            <p:cNvSpPr>
              <a:spLocks noChangeArrowheads="1"/>
            </p:cNvSpPr>
            <p:nvPr/>
          </p:nvSpPr>
          <p:spPr bwMode="auto">
            <a:xfrm>
              <a:off x="4665" y="96"/>
              <a:ext cx="1008" cy="864"/>
            </a:xfrm>
            <a:prstGeom prst="rect">
              <a:avLst/>
            </a:prstGeom>
            <a:solidFill>
              <a:srgbClr val="DDDDDD"/>
            </a:solidFill>
            <a:ln w="28575">
              <a:noFill/>
              <a:miter lim="800000"/>
              <a:headEnd/>
              <a:tailEnd/>
            </a:ln>
            <a:effectLst>
              <a:outerShdw dist="107763" dir="2700000" algn="ctr" rotWithShape="0">
                <a:schemeClr val="bg2"/>
              </a:outerShdw>
            </a:effectLst>
          </p:spPr>
          <p:txBody>
            <a:bodyPr wrap="none" anchor="ctr"/>
            <a:lstStyle/>
            <a:p>
              <a:pPr algn="ctr">
                <a:defRPr/>
              </a:pPr>
              <a:endParaRPr lang="en-US">
                <a:cs typeface="+mn-cs"/>
              </a:endParaRPr>
            </a:p>
          </p:txBody>
        </p:sp>
        <p:pic>
          <p:nvPicPr>
            <p:cNvPr id="187399" name="Picture 60" descr="jury"/>
            <p:cNvPicPr>
              <a:picLocks noChangeAspect="1" noChangeArrowheads="1"/>
            </p:cNvPicPr>
            <p:nvPr/>
          </p:nvPicPr>
          <p:blipFill>
            <a:blip r:embed="rId3"/>
            <a:srcRect/>
            <a:stretch>
              <a:fillRect/>
            </a:stretch>
          </p:blipFill>
          <p:spPr bwMode="auto">
            <a:xfrm>
              <a:off x="4704" y="171"/>
              <a:ext cx="912" cy="722"/>
            </a:xfrm>
            <a:prstGeom prst="rect">
              <a:avLst/>
            </a:prstGeom>
            <a:solidFill>
              <a:srgbClr val="DDDDDD"/>
            </a:solidFill>
            <a:ln w="28575">
              <a:solidFill>
                <a:schemeClr val="tx1"/>
              </a:solidFill>
              <a:miter lim="800000"/>
              <a:headEnd/>
              <a:tailEnd/>
            </a:ln>
          </p:spPr>
        </p:pic>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46830"/>
                                        </p:tgtEl>
                                        <p:attrNameLst>
                                          <p:attrName>style.visibility</p:attrName>
                                        </p:attrNameLst>
                                      </p:cBhvr>
                                      <p:to>
                                        <p:strVal val="visible"/>
                                      </p:to>
                                    </p:set>
                                    <p:animEffect transition="in" filter="dissolve">
                                      <p:cBhvr>
                                        <p:cTn id="7" dur="500"/>
                                        <p:tgtEl>
                                          <p:spTgt spid="2468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6830" grpId="0" animBg="1"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1810" name="Rectangle 2"/>
          <p:cNvSpPr>
            <a:spLocks noGrp="1" noChangeArrowheads="1"/>
          </p:cNvSpPr>
          <p:nvPr>
            <p:ph type="title"/>
          </p:nvPr>
        </p:nvSpPr>
        <p:spPr>
          <a:xfrm>
            <a:off x="1933575" y="277813"/>
            <a:ext cx="6753225" cy="1143000"/>
          </a:xfrm>
        </p:spPr>
        <p:txBody>
          <a:bodyPr/>
          <a:lstStyle/>
          <a:p>
            <a:r>
              <a:rPr lang="en-US" altLang="en-US" dirty="0" smtClean="0"/>
              <a:t>z </a:t>
            </a:r>
            <a:r>
              <a:rPr lang="en-US" altLang="en-US" dirty="0"/>
              <a:t>Tests about a Population Proportion</a:t>
            </a:r>
          </a:p>
        </p:txBody>
      </p:sp>
      <p:sp>
        <p:nvSpPr>
          <p:cNvPr id="631811" name="Text Box 3"/>
          <p:cNvSpPr txBox="1">
            <a:spLocks noChangeArrowheads="1"/>
          </p:cNvSpPr>
          <p:nvPr/>
        </p:nvSpPr>
        <p:spPr bwMode="auto">
          <a:xfrm>
            <a:off x="76200" y="76200"/>
            <a:ext cx="1831975" cy="1017588"/>
          </a:xfrm>
          <a:prstGeom prst="rect">
            <a:avLst/>
          </a:prstGeom>
          <a:solidFill>
            <a:schemeClr val="tx2">
              <a:alpha val="80000"/>
            </a:schemeClr>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200">
                <a:solidFill>
                  <a:schemeClr val="bg1"/>
                </a:solidFill>
              </a:rPr>
              <a:t>LO 5: Use critical values and </a:t>
            </a:r>
            <a:r>
              <a:rPr lang="el-GR" altLang="en-US" sz="1200">
                <a:solidFill>
                  <a:schemeClr val="bg1"/>
                </a:solidFill>
                <a:cs typeface="Arial" panose="020B0604020202020204" pitchFamily="34" charset="0"/>
              </a:rPr>
              <a:t>ρ</a:t>
            </a:r>
            <a:r>
              <a:rPr lang="en-US" altLang="en-US" sz="1200">
                <a:solidFill>
                  <a:schemeClr val="bg1"/>
                </a:solidFill>
                <a:cs typeface="Arial" panose="020B0604020202020204" pitchFamily="34" charset="0"/>
              </a:rPr>
              <a:t>-values to perform a large sample z test about a population proportion.</a:t>
            </a:r>
            <a:endParaRPr lang="el-GR" altLang="en-US" sz="1200">
              <a:solidFill>
                <a:schemeClr val="bg1"/>
              </a:solidFill>
              <a:cs typeface="Arial" panose="020B0604020202020204" pitchFamily="34" charset="0"/>
            </a:endParaRPr>
          </a:p>
        </p:txBody>
      </p:sp>
      <p:pic>
        <p:nvPicPr>
          <p:cNvPr id="63181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1943100"/>
            <a:ext cx="8035925" cy="3778250"/>
          </a:xfrm>
          <a:prstGeom prst="rect">
            <a:avLst/>
          </a:prstGeom>
          <a:noFill/>
          <a:extLst>
            <a:ext uri="{909E8E84-426E-40DD-AFC4-6F175D3DCCD1}">
              <a14:hiddenFill xmlns:a14="http://schemas.microsoft.com/office/drawing/2010/main">
                <a:solidFill>
                  <a:srgbClr val="FFFFFF"/>
                </a:solidFill>
              </a14:hiddenFill>
            </a:ext>
          </a:extLst>
        </p:spPr>
      </p:pic>
      <p:sp>
        <p:nvSpPr>
          <p:cNvPr id="631813" name="Rectangle 5"/>
          <p:cNvSpPr>
            <a:spLocks noChangeArrowheads="1"/>
          </p:cNvSpPr>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p>
            <a:pPr algn="r"/>
            <a:r>
              <a:rPr lang="en-US" altLang="en-US" sz="1400">
                <a:latin typeface="Tahoma" panose="020B0604030504040204" pitchFamily="34" charset="0"/>
              </a:rPr>
              <a:t>9-</a:t>
            </a:r>
            <a:fld id="{918D5C5D-1E09-48C1-B26B-013EFE6A5BBC}" type="slidenum">
              <a:rPr lang="en-US" altLang="en-US" sz="1400">
                <a:latin typeface="Tahoma" panose="020B0604030504040204" pitchFamily="34" charset="0"/>
              </a:rPr>
              <a:pPr algn="r"/>
              <a:t>27</a:t>
            </a:fld>
            <a:endParaRPr lang="en-US" altLang="en-US" sz="1400">
              <a:latin typeface="Tahoma" panose="020B0604030504040204" pitchFamily="34" charset="0"/>
            </a:endParaRPr>
          </a:p>
        </p:txBody>
      </p:sp>
    </p:spTree>
    <p:extLst>
      <p:ext uri="{BB962C8B-B14F-4D97-AF65-F5344CB8AC3E}">
        <p14:creationId xmlns:p14="http://schemas.microsoft.com/office/powerpoint/2010/main" val="2510368670"/>
      </p:ext>
    </p:extLst>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7234" name="Rectangle 2"/>
          <p:cNvSpPr>
            <a:spLocks noGrp="1" noChangeArrowheads="1"/>
          </p:cNvSpPr>
          <p:nvPr>
            <p:ph type="title"/>
          </p:nvPr>
        </p:nvSpPr>
        <p:spPr>
          <a:xfrm>
            <a:off x="475456" y="-85725"/>
            <a:ext cx="7467600" cy="1143000"/>
          </a:xfrm>
        </p:spPr>
        <p:txBody>
          <a:bodyPr/>
          <a:lstStyle/>
          <a:p>
            <a:r>
              <a:rPr lang="en-US" altLang="en-US" dirty="0" smtClean="0"/>
              <a:t>Example: </a:t>
            </a:r>
            <a:r>
              <a:rPr lang="en-US" altLang="en-US" dirty="0"/>
              <a:t>The Cheese Spread Case</a:t>
            </a:r>
          </a:p>
        </p:txBody>
      </p:sp>
      <p:sp>
        <p:nvSpPr>
          <p:cNvPr id="607237" name="Text Box 5"/>
          <p:cNvSpPr txBox="1">
            <a:spLocks noChangeArrowheads="1"/>
          </p:cNvSpPr>
          <p:nvPr/>
        </p:nvSpPr>
        <p:spPr bwMode="auto">
          <a:xfrm>
            <a:off x="76200" y="76200"/>
            <a:ext cx="798513" cy="409575"/>
          </a:xfrm>
          <a:prstGeom prst="rect">
            <a:avLst/>
          </a:prstGeom>
          <a:solidFill>
            <a:schemeClr val="tx2">
              <a:alpha val="80000"/>
            </a:schemeClr>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000" b="1">
                <a:solidFill>
                  <a:schemeClr val="bg1"/>
                </a:solidFill>
              </a:rPr>
              <a:t>LO5</a:t>
            </a:r>
            <a:endParaRPr lang="en-US" altLang="en-US"/>
          </a:p>
        </p:txBody>
      </p:sp>
      <p:sp>
        <p:nvSpPr>
          <p:cNvPr id="607238" name="Rectangle 6"/>
          <p:cNvSpPr>
            <a:spLocks noChangeArrowheads="1"/>
          </p:cNvSpPr>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p>
            <a:pPr algn="r"/>
            <a:r>
              <a:rPr lang="en-US" altLang="en-US" sz="1400">
                <a:latin typeface="Tahoma" panose="020B0604030504040204" pitchFamily="34" charset="0"/>
              </a:rPr>
              <a:t>9-</a:t>
            </a:r>
            <a:fld id="{C7BB1E19-937F-4984-B8E9-A5B7A24A8389}" type="slidenum">
              <a:rPr lang="en-US" altLang="en-US" sz="1400">
                <a:latin typeface="Tahoma" panose="020B0604030504040204" pitchFamily="34" charset="0"/>
              </a:rPr>
              <a:pPr algn="r"/>
              <a:t>28</a:t>
            </a:fld>
            <a:endParaRPr lang="en-US" altLang="en-US" sz="1400">
              <a:latin typeface="Tahoma" panose="020B0604030504040204" pitchFamily="34" charset="0"/>
            </a:endParaRPr>
          </a:p>
        </p:txBody>
      </p:sp>
      <p:sp>
        <p:nvSpPr>
          <p:cNvPr id="607239" name="Rectangle 7"/>
          <p:cNvSpPr>
            <a:spLocks noChangeArrowheads="1"/>
          </p:cNvSpPr>
          <p:nvPr/>
        </p:nvSpPr>
        <p:spPr bwMode="auto">
          <a:xfrm>
            <a:off x="720725" y="1798638"/>
            <a:ext cx="7905750" cy="3514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4200">
                <a:solidFill>
                  <a:schemeClr val="tx2"/>
                </a:solidFill>
                <a:latin typeface="Times New Roman" panose="02020603050405020304" pitchFamily="18" charset="0"/>
              </a:defRPr>
            </a:lvl1pPr>
            <a:lvl2pPr>
              <a:defRPr sz="4200">
                <a:solidFill>
                  <a:schemeClr val="tx2"/>
                </a:solidFill>
                <a:latin typeface="Times New Roman" panose="02020603050405020304" pitchFamily="18" charset="0"/>
              </a:defRPr>
            </a:lvl2pPr>
            <a:lvl3pPr>
              <a:defRPr sz="4200">
                <a:solidFill>
                  <a:schemeClr val="tx2"/>
                </a:solidFill>
                <a:latin typeface="Times New Roman" panose="02020603050405020304" pitchFamily="18" charset="0"/>
              </a:defRPr>
            </a:lvl3pPr>
            <a:lvl4pPr>
              <a:defRPr sz="4200">
                <a:solidFill>
                  <a:schemeClr val="tx2"/>
                </a:solidFill>
                <a:latin typeface="Times New Roman" panose="02020603050405020304" pitchFamily="18" charset="0"/>
              </a:defRPr>
            </a:lvl4pPr>
            <a:lvl5pPr>
              <a:defRPr sz="4200">
                <a:solidFill>
                  <a:schemeClr val="tx2"/>
                </a:solidFill>
                <a:latin typeface="Times New Roman" panose="02020603050405020304" pitchFamily="18" charset="0"/>
              </a:defRPr>
            </a:lvl5pPr>
            <a:lvl6pPr marL="457200" fontAlgn="base">
              <a:spcBef>
                <a:spcPct val="0"/>
              </a:spcBef>
              <a:spcAft>
                <a:spcPct val="0"/>
              </a:spcAft>
              <a:defRPr sz="4200">
                <a:solidFill>
                  <a:schemeClr val="tx2"/>
                </a:solidFill>
                <a:latin typeface="Times New Roman" panose="02020603050405020304" pitchFamily="18" charset="0"/>
              </a:defRPr>
            </a:lvl6pPr>
            <a:lvl7pPr marL="914400" fontAlgn="base">
              <a:spcBef>
                <a:spcPct val="0"/>
              </a:spcBef>
              <a:spcAft>
                <a:spcPct val="0"/>
              </a:spcAft>
              <a:defRPr sz="4200">
                <a:solidFill>
                  <a:schemeClr val="tx2"/>
                </a:solidFill>
                <a:latin typeface="Times New Roman" panose="02020603050405020304" pitchFamily="18" charset="0"/>
              </a:defRPr>
            </a:lvl7pPr>
            <a:lvl8pPr marL="1371600" fontAlgn="base">
              <a:spcBef>
                <a:spcPct val="0"/>
              </a:spcBef>
              <a:spcAft>
                <a:spcPct val="0"/>
              </a:spcAft>
              <a:defRPr sz="4200">
                <a:solidFill>
                  <a:schemeClr val="tx2"/>
                </a:solidFill>
                <a:latin typeface="Times New Roman" panose="02020603050405020304" pitchFamily="18" charset="0"/>
              </a:defRPr>
            </a:lvl8pPr>
            <a:lvl9pPr marL="1828800" fontAlgn="base">
              <a:spcBef>
                <a:spcPct val="0"/>
              </a:spcBef>
              <a:spcAft>
                <a:spcPct val="0"/>
              </a:spcAft>
              <a:defRPr sz="4200">
                <a:solidFill>
                  <a:schemeClr val="tx2"/>
                </a:solidFill>
                <a:latin typeface="Times New Roman" panose="02020603050405020304" pitchFamily="18" charset="0"/>
              </a:defRPr>
            </a:lvl9pPr>
          </a:lstStyle>
          <a:p>
            <a:r>
              <a:rPr lang="en-US" altLang="en-US" sz="2400" dirty="0">
                <a:solidFill>
                  <a:schemeClr val="tx1"/>
                </a:solidFill>
                <a:latin typeface="Arial" panose="020B0604020202020204" pitchFamily="34" charset="0"/>
                <a:cs typeface="Arial" panose="020B0604020202020204" pitchFamily="34" charset="0"/>
              </a:rPr>
              <a:t>Recall that p is the proportion of all current purchasers who would stop buying the cheese spread if the new spout were used. In order to provide evidence that the new spout is profitable, we wish to demonstrate that p is less than 0.1. We can attempt to do this by testing H</a:t>
            </a:r>
            <a:r>
              <a:rPr lang="en-US" altLang="en-US" sz="2400" baseline="-25000" dirty="0">
                <a:solidFill>
                  <a:schemeClr val="tx1"/>
                </a:solidFill>
                <a:latin typeface="Arial" panose="020B0604020202020204" pitchFamily="34" charset="0"/>
                <a:cs typeface="Arial" panose="020B0604020202020204" pitchFamily="34" charset="0"/>
              </a:rPr>
              <a:t>0</a:t>
            </a:r>
            <a:r>
              <a:rPr lang="en-US" altLang="en-US" sz="2400" dirty="0">
                <a:solidFill>
                  <a:schemeClr val="tx1"/>
                </a:solidFill>
                <a:latin typeface="Arial" panose="020B0604020202020204" pitchFamily="34" charset="0"/>
                <a:cs typeface="Arial" panose="020B0604020202020204" pitchFamily="34" charset="0"/>
              </a:rPr>
              <a:t> : </a:t>
            </a:r>
            <a:r>
              <a:rPr lang="en-US" altLang="en-US" sz="2400" i="1" dirty="0">
                <a:solidFill>
                  <a:schemeClr val="tx1"/>
                </a:solidFill>
                <a:latin typeface="Arial" panose="020B0604020202020204" pitchFamily="34" charset="0"/>
                <a:cs typeface="Arial" panose="020B0604020202020204" pitchFamily="34" charset="0"/>
              </a:rPr>
              <a:t>p</a:t>
            </a:r>
            <a:r>
              <a:rPr lang="en-US" altLang="en-US" sz="2400" dirty="0">
                <a:solidFill>
                  <a:schemeClr val="tx1"/>
                </a:solidFill>
                <a:latin typeface="Arial" panose="020B0604020202020204" pitchFamily="34" charset="0"/>
                <a:cs typeface="Arial" panose="020B0604020202020204" pitchFamily="34" charset="0"/>
              </a:rPr>
              <a:t>=0.1 versus H</a:t>
            </a:r>
            <a:r>
              <a:rPr lang="en-US" altLang="en-US" sz="2400" baseline="-25000" dirty="0">
                <a:solidFill>
                  <a:schemeClr val="tx1"/>
                </a:solidFill>
                <a:latin typeface="Arial" panose="020B0604020202020204" pitchFamily="34" charset="0"/>
                <a:cs typeface="Arial" panose="020B0604020202020204" pitchFamily="34" charset="0"/>
              </a:rPr>
              <a:t>a </a:t>
            </a:r>
            <a:r>
              <a:rPr lang="en-US" altLang="en-US" sz="2400" dirty="0">
                <a:solidFill>
                  <a:schemeClr val="tx1"/>
                </a:solidFill>
                <a:latin typeface="Arial" panose="020B0604020202020204" pitchFamily="34" charset="0"/>
                <a:cs typeface="Arial" panose="020B0604020202020204" pitchFamily="34" charset="0"/>
              </a:rPr>
              <a:t>: </a:t>
            </a:r>
            <a:r>
              <a:rPr lang="en-US" altLang="en-US" sz="2400" i="1" dirty="0">
                <a:solidFill>
                  <a:schemeClr val="tx1"/>
                </a:solidFill>
                <a:latin typeface="Arial" panose="020B0604020202020204" pitchFamily="34" charset="0"/>
                <a:cs typeface="Arial" panose="020B0604020202020204" pitchFamily="34" charset="0"/>
              </a:rPr>
              <a:t>p</a:t>
            </a:r>
            <a:r>
              <a:rPr lang="en-US" altLang="en-US" sz="2400" dirty="0">
                <a:solidFill>
                  <a:schemeClr val="tx1"/>
                </a:solidFill>
                <a:latin typeface="Arial" panose="020B0604020202020204" pitchFamily="34" charset="0"/>
                <a:cs typeface="Arial" panose="020B0604020202020204" pitchFamily="34" charset="0"/>
              </a:rPr>
              <a:t> &lt; 0.1. Suppose that 1,000 soft cheese spread purchasers are randomly selected to test the new spout. We find that 63 of these purchasers say they would stop buying the spread if the new spout were used. Make you own conclusion, at level of significance of 0.01.</a:t>
            </a:r>
          </a:p>
        </p:txBody>
      </p:sp>
    </p:spTree>
    <p:extLst>
      <p:ext uri="{BB962C8B-B14F-4D97-AF65-F5344CB8AC3E}">
        <p14:creationId xmlns:p14="http://schemas.microsoft.com/office/powerpoint/2010/main" val="967723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3861" name="Rectangle 5"/>
          <p:cNvSpPr>
            <a:spLocks noGrp="1" noChangeArrowheads="1"/>
          </p:cNvSpPr>
          <p:nvPr>
            <p:ph type="title"/>
          </p:nvPr>
        </p:nvSpPr>
        <p:spPr>
          <a:xfrm>
            <a:off x="762000" y="173038"/>
            <a:ext cx="7924800" cy="1247775"/>
          </a:xfrm>
        </p:spPr>
        <p:txBody>
          <a:bodyPr>
            <a:normAutofit fontScale="90000"/>
          </a:bodyPr>
          <a:lstStyle/>
          <a:p>
            <a:r>
              <a:rPr lang="en-US" altLang="en-US" sz="3800" dirty="0" smtClean="0"/>
              <a:t>Example: </a:t>
            </a:r>
            <a:r>
              <a:rPr lang="en-US" altLang="en-US" sz="3800" dirty="0"/>
              <a:t>The Cheese Spread </a:t>
            </a:r>
            <a:br>
              <a:rPr lang="en-US" altLang="en-US" sz="3800" dirty="0"/>
            </a:br>
            <a:r>
              <a:rPr lang="en-US" altLang="en-US" sz="3800" dirty="0"/>
              <a:t>Case </a:t>
            </a:r>
            <a:r>
              <a:rPr lang="en-US" altLang="en-US" sz="1600" dirty="0"/>
              <a:t>(Continued)</a:t>
            </a:r>
            <a:endParaRPr lang="th-TH" altLang="en-US" sz="1600" dirty="0"/>
          </a:p>
        </p:txBody>
      </p:sp>
      <p:graphicFrame>
        <p:nvGraphicFramePr>
          <p:cNvPr id="633860" name="Object 4"/>
          <p:cNvGraphicFramePr>
            <a:graphicFrameLocks noGrp="1" noChangeAspect="1"/>
          </p:cNvGraphicFramePr>
          <p:nvPr>
            <p:ph idx="1"/>
          </p:nvPr>
        </p:nvGraphicFramePr>
        <p:xfrm>
          <a:off x="1879600" y="2679700"/>
          <a:ext cx="5365750" cy="1395413"/>
        </p:xfrm>
        <a:graphic>
          <a:graphicData uri="http://schemas.openxmlformats.org/presentationml/2006/ole">
            <mc:AlternateContent xmlns:mc="http://schemas.openxmlformats.org/markup-compatibility/2006">
              <mc:Choice xmlns:v="urn:schemas-microsoft-com:vml" Requires="v">
                <p:oleObj spid="_x0000_s178180" name="Equation" r:id="rId3" imgW="2489040" imgH="647640" progId="Equation.3">
                  <p:embed/>
                </p:oleObj>
              </mc:Choice>
              <mc:Fallback>
                <p:oleObj name="Equation" r:id="rId3" imgW="2489040" imgH="64764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79600" y="2679700"/>
                        <a:ext cx="5365750" cy="13954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633863" name="Rectangle 7"/>
          <p:cNvSpPr>
            <a:spLocks noChangeArrowheads="1"/>
          </p:cNvSpPr>
          <p:nvPr/>
        </p:nvSpPr>
        <p:spPr bwMode="auto">
          <a:xfrm>
            <a:off x="0" y="1600200"/>
            <a:ext cx="8039100" cy="3838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marL="800100" indent="-800100">
              <a:defRPr sz="4200">
                <a:solidFill>
                  <a:schemeClr val="tx2"/>
                </a:solidFill>
                <a:latin typeface="Times New Roman" panose="02020603050405020304" pitchFamily="18" charset="0"/>
              </a:defRPr>
            </a:lvl1pPr>
            <a:lvl2pPr marL="800100" indent="-800100">
              <a:defRPr sz="4200">
                <a:solidFill>
                  <a:schemeClr val="tx2"/>
                </a:solidFill>
                <a:latin typeface="Times New Roman" panose="02020603050405020304" pitchFamily="18" charset="0"/>
              </a:defRPr>
            </a:lvl2pPr>
            <a:lvl3pPr marL="800100" indent="-800100">
              <a:defRPr sz="4200">
                <a:solidFill>
                  <a:schemeClr val="tx2"/>
                </a:solidFill>
                <a:latin typeface="Times New Roman" panose="02020603050405020304" pitchFamily="18" charset="0"/>
              </a:defRPr>
            </a:lvl3pPr>
            <a:lvl4pPr marL="800100" indent="-800100">
              <a:defRPr sz="4200">
                <a:solidFill>
                  <a:schemeClr val="tx2"/>
                </a:solidFill>
                <a:latin typeface="Times New Roman" panose="02020603050405020304" pitchFamily="18" charset="0"/>
              </a:defRPr>
            </a:lvl4pPr>
            <a:lvl5pPr marL="800100" indent="-800100">
              <a:defRPr sz="4200">
                <a:solidFill>
                  <a:schemeClr val="tx2"/>
                </a:solidFill>
                <a:latin typeface="Times New Roman" panose="02020603050405020304" pitchFamily="18" charset="0"/>
              </a:defRPr>
            </a:lvl5pPr>
            <a:lvl6pPr marL="1257300" indent="-800100" fontAlgn="base">
              <a:spcBef>
                <a:spcPct val="0"/>
              </a:spcBef>
              <a:spcAft>
                <a:spcPct val="0"/>
              </a:spcAft>
              <a:defRPr sz="4200">
                <a:solidFill>
                  <a:schemeClr val="tx2"/>
                </a:solidFill>
                <a:latin typeface="Times New Roman" panose="02020603050405020304" pitchFamily="18" charset="0"/>
              </a:defRPr>
            </a:lvl6pPr>
            <a:lvl7pPr marL="1714500" indent="-800100" fontAlgn="base">
              <a:spcBef>
                <a:spcPct val="0"/>
              </a:spcBef>
              <a:spcAft>
                <a:spcPct val="0"/>
              </a:spcAft>
              <a:defRPr sz="4200">
                <a:solidFill>
                  <a:schemeClr val="tx2"/>
                </a:solidFill>
                <a:latin typeface="Times New Roman" panose="02020603050405020304" pitchFamily="18" charset="0"/>
              </a:defRPr>
            </a:lvl7pPr>
            <a:lvl8pPr marL="2171700" indent="-800100" fontAlgn="base">
              <a:spcBef>
                <a:spcPct val="0"/>
              </a:spcBef>
              <a:spcAft>
                <a:spcPct val="0"/>
              </a:spcAft>
              <a:defRPr sz="4200">
                <a:solidFill>
                  <a:schemeClr val="tx2"/>
                </a:solidFill>
                <a:latin typeface="Times New Roman" panose="02020603050405020304" pitchFamily="18" charset="0"/>
              </a:defRPr>
            </a:lvl8pPr>
            <a:lvl9pPr marL="2628900" indent="-800100" fontAlgn="base">
              <a:spcBef>
                <a:spcPct val="0"/>
              </a:spcBef>
              <a:spcAft>
                <a:spcPct val="0"/>
              </a:spcAft>
              <a:defRPr sz="4200">
                <a:solidFill>
                  <a:schemeClr val="tx2"/>
                </a:solidFill>
                <a:latin typeface="Times New Roman" panose="02020603050405020304" pitchFamily="18" charset="0"/>
              </a:defRPr>
            </a:lvl9pPr>
          </a:lstStyle>
          <a:p>
            <a:r>
              <a:rPr lang="en-US" altLang="en-US" sz="2400" dirty="0"/>
              <a:t>	1. Check assumptions: np &gt;=5 and n(1-p)</a:t>
            </a:r>
            <a:r>
              <a:rPr lang="th-TH" altLang="en-US" sz="2400" dirty="0">
                <a:cs typeface="Angsana New" panose="02020603050405020304" pitchFamily="18" charset="-34"/>
              </a:rPr>
              <a:t> </a:t>
            </a:r>
            <a:r>
              <a:rPr lang="en-US" altLang="en-US" sz="2400" dirty="0">
                <a:cs typeface="Angsana New" panose="02020603050405020304" pitchFamily="18" charset="-34"/>
              </a:rPr>
              <a:t>&gt;=5.</a:t>
            </a:r>
            <a:br>
              <a:rPr lang="en-US" altLang="en-US" sz="2400" dirty="0">
                <a:cs typeface="Angsana New" panose="02020603050405020304" pitchFamily="18" charset="-34"/>
              </a:rPr>
            </a:br>
            <a:r>
              <a:rPr lang="en-US" altLang="en-US" sz="2400" dirty="0">
                <a:cs typeface="Angsana New" panose="02020603050405020304" pitchFamily="18" charset="-34"/>
              </a:rPr>
              <a:t>2. Find z statistic</a:t>
            </a:r>
            <a:br>
              <a:rPr lang="en-US" altLang="en-US" sz="2400" dirty="0">
                <a:cs typeface="Angsana New" panose="02020603050405020304" pitchFamily="18" charset="-34"/>
              </a:rPr>
            </a:br>
            <a:r>
              <a:rPr lang="en-US" altLang="en-US" sz="2400" dirty="0">
                <a:cs typeface="Angsana New" panose="02020603050405020304" pitchFamily="18" charset="-34"/>
              </a:rPr>
              <a:t/>
            </a:r>
            <a:br>
              <a:rPr lang="en-US" altLang="en-US" sz="2400" dirty="0">
                <a:cs typeface="Angsana New" panose="02020603050405020304" pitchFamily="18" charset="-34"/>
              </a:rPr>
            </a:br>
            <a:r>
              <a:rPr lang="th-TH" altLang="en-US" sz="2400" dirty="0">
                <a:cs typeface="Angsana New" panose="02020603050405020304" pitchFamily="18" charset="-34"/>
              </a:rPr>
              <a:t/>
            </a:r>
            <a:br>
              <a:rPr lang="th-TH" altLang="en-US" sz="2400" dirty="0">
                <a:cs typeface="Angsana New" panose="02020603050405020304" pitchFamily="18" charset="-34"/>
              </a:rPr>
            </a:br>
            <a:r>
              <a:rPr lang="th-TH" altLang="en-US" sz="2400" dirty="0">
                <a:cs typeface="Angsana New" panose="02020603050405020304" pitchFamily="18" charset="-34"/>
              </a:rPr>
              <a:t/>
            </a:r>
            <a:br>
              <a:rPr lang="th-TH" altLang="en-US" sz="2400" dirty="0">
                <a:cs typeface="Angsana New" panose="02020603050405020304" pitchFamily="18" charset="-34"/>
              </a:rPr>
            </a:br>
            <a:r>
              <a:rPr lang="th-TH" altLang="en-US" sz="2400" dirty="0">
                <a:cs typeface="Angsana New" panose="02020603050405020304" pitchFamily="18" charset="-34"/>
              </a:rPr>
              <a:t/>
            </a:r>
            <a:br>
              <a:rPr lang="th-TH" altLang="en-US" sz="2400" dirty="0">
                <a:cs typeface="Angsana New" panose="02020603050405020304" pitchFamily="18" charset="-34"/>
              </a:rPr>
            </a:br>
            <a:r>
              <a:rPr lang="th-TH" altLang="en-US" sz="2400" dirty="0">
                <a:cs typeface="Angsana New" panose="02020603050405020304" pitchFamily="18" charset="-34"/>
              </a:rPr>
              <a:t/>
            </a:r>
            <a:br>
              <a:rPr lang="th-TH" altLang="en-US" sz="2400" dirty="0">
                <a:cs typeface="Angsana New" panose="02020603050405020304" pitchFamily="18" charset="-34"/>
              </a:rPr>
            </a:br>
            <a:r>
              <a:rPr lang="en-US" altLang="en-US" sz="2400" dirty="0"/>
              <a:t>3. z=-3.90 &lt; z_(-0.01) which is about -2.33, so we reject H</a:t>
            </a:r>
            <a:r>
              <a:rPr lang="en-US" altLang="en-US" sz="2400" baseline="-25000" dirty="0"/>
              <a:t>0</a:t>
            </a:r>
            <a:r>
              <a:rPr lang="en-US" altLang="en-US" sz="2400" dirty="0"/>
              <a:t> and conclude that </a:t>
            </a:r>
            <a:r>
              <a:rPr lang="en-US" altLang="en-US" sz="2400" i="1" dirty="0"/>
              <a:t>p</a:t>
            </a:r>
            <a:r>
              <a:rPr lang="en-US" altLang="en-US" sz="2400" dirty="0"/>
              <a:t> &lt; 0.1.</a:t>
            </a:r>
            <a:endParaRPr lang="th-TH" altLang="en-US" sz="2400" dirty="0"/>
          </a:p>
        </p:txBody>
      </p:sp>
    </p:spTree>
    <p:extLst>
      <p:ext uri="{BB962C8B-B14F-4D97-AF65-F5344CB8AC3E}">
        <p14:creationId xmlns:p14="http://schemas.microsoft.com/office/powerpoint/2010/main" val="24511739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7330" name="Rectangle 1026"/>
          <p:cNvSpPr>
            <a:spLocks noGrp="1" noChangeArrowheads="1"/>
          </p:cNvSpPr>
          <p:nvPr>
            <p:ph type="title" idx="4294967295"/>
          </p:nvPr>
        </p:nvSpPr>
        <p:spPr>
          <a:xfrm>
            <a:off x="228600" y="0"/>
            <a:ext cx="8915400" cy="1219200"/>
          </a:xfrm>
        </p:spPr>
        <p:txBody>
          <a:bodyPr/>
          <a:lstStyle/>
          <a:p>
            <a:pPr eaLnBrk="1" fontAlgn="auto" hangingPunct="1">
              <a:spcAft>
                <a:spcPts val="0"/>
              </a:spcAft>
              <a:defRPr/>
            </a:pPr>
            <a:r>
              <a:rPr lang="en-US" sz="4800" b="1"/>
              <a:t>Introduction</a:t>
            </a:r>
          </a:p>
        </p:txBody>
      </p:sp>
      <p:sp>
        <p:nvSpPr>
          <p:cNvPr id="227331" name="Rectangle 1027"/>
          <p:cNvSpPr>
            <a:spLocks noGrp="1" noChangeArrowheads="1"/>
          </p:cNvSpPr>
          <p:nvPr>
            <p:ph sz="quarter" idx="4294967295"/>
          </p:nvPr>
        </p:nvSpPr>
        <p:spPr>
          <a:xfrm>
            <a:off x="609600" y="1447800"/>
            <a:ext cx="8305800" cy="5029200"/>
          </a:xfrm>
        </p:spPr>
        <p:txBody>
          <a:bodyPr>
            <a:normAutofit lnSpcReduction="10000"/>
          </a:bodyPr>
          <a:lstStyle/>
          <a:p>
            <a:pPr marL="274320" indent="-274320" eaLnBrk="1" fontAlgn="auto" hangingPunct="1">
              <a:lnSpc>
                <a:spcPct val="90000"/>
              </a:lnSpc>
              <a:spcBef>
                <a:spcPct val="0"/>
              </a:spcBef>
              <a:spcAft>
                <a:spcPts val="0"/>
              </a:spcAft>
              <a:buFont typeface="Wingdings"/>
              <a:buChar char=""/>
              <a:defRPr/>
            </a:pPr>
            <a:r>
              <a:rPr lang="en-US" sz="3200"/>
              <a:t>Similar to a courtroom trial. In trying a person for a crime, the jury needs to decide between one of two possibilities:</a:t>
            </a:r>
          </a:p>
          <a:p>
            <a:pPr marL="640080" lvl="1" indent="-274320" eaLnBrk="1" fontAlgn="auto" hangingPunct="1">
              <a:lnSpc>
                <a:spcPct val="90000"/>
              </a:lnSpc>
              <a:spcAft>
                <a:spcPts val="0"/>
              </a:spcAft>
              <a:buFont typeface="Wingdings 2"/>
              <a:buChar char=""/>
              <a:defRPr/>
            </a:pPr>
            <a:r>
              <a:rPr lang="en-US" sz="3200"/>
              <a:t> </a:t>
            </a:r>
            <a:r>
              <a:rPr lang="en-US" sz="3200" b="1">
                <a:solidFill>
                  <a:srgbClr val="333333"/>
                </a:solidFill>
              </a:rPr>
              <a:t>The person is guilty.</a:t>
            </a:r>
          </a:p>
          <a:p>
            <a:pPr marL="640080" lvl="1" indent="-274320" eaLnBrk="1" fontAlgn="auto" hangingPunct="1">
              <a:lnSpc>
                <a:spcPct val="90000"/>
              </a:lnSpc>
              <a:spcAft>
                <a:spcPts val="0"/>
              </a:spcAft>
              <a:buFont typeface="Wingdings 2"/>
              <a:buChar char=""/>
              <a:defRPr/>
            </a:pPr>
            <a:r>
              <a:rPr lang="en-US" sz="3200" b="1">
                <a:solidFill>
                  <a:srgbClr val="333333"/>
                </a:solidFill>
              </a:rPr>
              <a:t> The person is innocent.</a:t>
            </a:r>
          </a:p>
          <a:p>
            <a:pPr marL="274320" indent="-274320" eaLnBrk="1" fontAlgn="auto" hangingPunct="1">
              <a:lnSpc>
                <a:spcPct val="90000"/>
              </a:lnSpc>
              <a:spcAft>
                <a:spcPts val="0"/>
              </a:spcAft>
              <a:buFont typeface="Wingdings"/>
              <a:buChar char=""/>
              <a:defRPr/>
            </a:pPr>
            <a:r>
              <a:rPr lang="en-US" sz="3200"/>
              <a:t>To begin with, the person is assumed innocent.</a:t>
            </a:r>
          </a:p>
          <a:p>
            <a:pPr marL="274320" indent="-274320" eaLnBrk="1" fontAlgn="auto" hangingPunct="1">
              <a:lnSpc>
                <a:spcPct val="90000"/>
              </a:lnSpc>
              <a:spcAft>
                <a:spcPts val="0"/>
              </a:spcAft>
              <a:buFont typeface="Wingdings"/>
              <a:buChar char=""/>
              <a:defRPr/>
            </a:pPr>
            <a:r>
              <a:rPr lang="en-US" sz="3200"/>
              <a:t>The prosecutor presents evidence, trying to convince the jury to reject the original assumption of innocence, and conclude that the person is guilty.</a:t>
            </a:r>
            <a:endParaRPr lang="en-US" sz="3200" b="1">
              <a:solidFill>
                <a:srgbClr val="333333"/>
              </a:solidFill>
              <a:effectLst>
                <a:outerShdw blurRad="38100" dist="38100" dir="2700000" algn="tl">
                  <a:srgbClr val="C0C0C0"/>
                </a:outerShdw>
              </a:effectLst>
            </a:endParaRPr>
          </a:p>
        </p:txBody>
      </p:sp>
      <p:grpSp>
        <p:nvGrpSpPr>
          <p:cNvPr id="166916" name="Group 1039"/>
          <p:cNvGrpSpPr>
            <a:grpSpLocks/>
          </p:cNvGrpSpPr>
          <p:nvPr/>
        </p:nvGrpSpPr>
        <p:grpSpPr bwMode="auto">
          <a:xfrm>
            <a:off x="7405688" y="152400"/>
            <a:ext cx="1600200" cy="1371600"/>
            <a:chOff x="4665" y="96"/>
            <a:chExt cx="1008" cy="864"/>
          </a:xfrm>
        </p:grpSpPr>
        <p:sp>
          <p:nvSpPr>
            <p:cNvPr id="227344" name="Rectangle 1040"/>
            <p:cNvSpPr>
              <a:spLocks noChangeArrowheads="1"/>
            </p:cNvSpPr>
            <p:nvPr/>
          </p:nvSpPr>
          <p:spPr bwMode="auto">
            <a:xfrm>
              <a:off x="4665" y="96"/>
              <a:ext cx="1008" cy="864"/>
            </a:xfrm>
            <a:prstGeom prst="rect">
              <a:avLst/>
            </a:prstGeom>
            <a:solidFill>
              <a:srgbClr val="DDDDDD"/>
            </a:solidFill>
            <a:ln w="28575">
              <a:noFill/>
              <a:miter lim="800000"/>
              <a:headEnd/>
              <a:tailEnd/>
            </a:ln>
            <a:effectLst>
              <a:outerShdw dist="107763" dir="2700000" algn="ctr" rotWithShape="0">
                <a:schemeClr val="bg2"/>
              </a:outerShdw>
            </a:effectLst>
          </p:spPr>
          <p:txBody>
            <a:bodyPr wrap="none" anchor="ctr"/>
            <a:lstStyle/>
            <a:p>
              <a:pPr algn="ctr">
                <a:defRPr/>
              </a:pPr>
              <a:endParaRPr lang="en-US">
                <a:cs typeface="+mn-cs"/>
              </a:endParaRPr>
            </a:p>
          </p:txBody>
        </p:sp>
        <p:pic>
          <p:nvPicPr>
            <p:cNvPr id="166918" name="Picture 1041" descr="jury"/>
            <p:cNvPicPr>
              <a:picLocks noChangeAspect="1" noChangeArrowheads="1"/>
            </p:cNvPicPr>
            <p:nvPr/>
          </p:nvPicPr>
          <p:blipFill>
            <a:blip r:embed="rId3"/>
            <a:srcRect/>
            <a:stretch>
              <a:fillRect/>
            </a:stretch>
          </p:blipFill>
          <p:spPr bwMode="auto">
            <a:xfrm>
              <a:off x="4704" y="171"/>
              <a:ext cx="912" cy="722"/>
            </a:xfrm>
            <a:prstGeom prst="rect">
              <a:avLst/>
            </a:prstGeom>
            <a:solidFill>
              <a:srgbClr val="DDDDDD"/>
            </a:solidFill>
            <a:ln w="28575">
              <a:solidFill>
                <a:schemeClr val="tx1"/>
              </a:solidFill>
              <a:miter lim="800000"/>
              <a:headEnd/>
              <a:tailEnd/>
            </a:ln>
          </p:spPr>
        </p:pic>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27331">
                                            <p:txEl>
                                              <p:pRg st="0" end="0"/>
                                            </p:txEl>
                                          </p:spTgt>
                                        </p:tgtEl>
                                        <p:attrNameLst>
                                          <p:attrName>style.visibility</p:attrName>
                                        </p:attrNameLst>
                                      </p:cBhvr>
                                      <p:to>
                                        <p:strVal val="visible"/>
                                      </p:to>
                                    </p:set>
                                    <p:animEffect transition="in" filter="wipe(up)">
                                      <p:cBhvr>
                                        <p:cTn id="7" dur="500"/>
                                        <p:tgtEl>
                                          <p:spTgt spid="22733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27331">
                                            <p:txEl>
                                              <p:pRg st="1" end="1"/>
                                            </p:txEl>
                                          </p:spTgt>
                                        </p:tgtEl>
                                        <p:attrNameLst>
                                          <p:attrName>style.visibility</p:attrName>
                                        </p:attrNameLst>
                                      </p:cBhvr>
                                      <p:to>
                                        <p:strVal val="visible"/>
                                      </p:to>
                                    </p:set>
                                    <p:animEffect transition="in" filter="wipe(up)">
                                      <p:cBhvr>
                                        <p:cTn id="12" dur="500"/>
                                        <p:tgtEl>
                                          <p:spTgt spid="22733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227331">
                                            <p:txEl>
                                              <p:pRg st="2" end="2"/>
                                            </p:txEl>
                                          </p:spTgt>
                                        </p:tgtEl>
                                        <p:attrNameLst>
                                          <p:attrName>style.visibility</p:attrName>
                                        </p:attrNameLst>
                                      </p:cBhvr>
                                      <p:to>
                                        <p:strVal val="visible"/>
                                      </p:to>
                                    </p:set>
                                    <p:animEffect transition="in" filter="wipe(up)">
                                      <p:cBhvr>
                                        <p:cTn id="17" dur="500"/>
                                        <p:tgtEl>
                                          <p:spTgt spid="22733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227331">
                                            <p:txEl>
                                              <p:pRg st="3" end="3"/>
                                            </p:txEl>
                                          </p:spTgt>
                                        </p:tgtEl>
                                        <p:attrNameLst>
                                          <p:attrName>style.visibility</p:attrName>
                                        </p:attrNameLst>
                                      </p:cBhvr>
                                      <p:to>
                                        <p:strVal val="visible"/>
                                      </p:to>
                                    </p:set>
                                    <p:animEffect transition="in" filter="wipe(up)">
                                      <p:cBhvr>
                                        <p:cTn id="22" dur="500"/>
                                        <p:tgtEl>
                                          <p:spTgt spid="22733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227331">
                                            <p:txEl>
                                              <p:pRg st="4" end="4"/>
                                            </p:txEl>
                                          </p:spTgt>
                                        </p:tgtEl>
                                        <p:attrNameLst>
                                          <p:attrName>style.visibility</p:attrName>
                                        </p:attrNameLst>
                                      </p:cBhvr>
                                      <p:to>
                                        <p:strVal val="visible"/>
                                      </p:to>
                                    </p:set>
                                    <p:animEffect transition="in" filter="wipe(up)">
                                      <p:cBhvr>
                                        <p:cTn id="27" dur="500"/>
                                        <p:tgtEl>
                                          <p:spTgt spid="22733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7331" grpId="0" build="p" bldLvl="2"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0770" name="Rectangle 2"/>
          <p:cNvSpPr>
            <a:spLocks noGrp="1" noChangeArrowheads="1"/>
          </p:cNvSpPr>
          <p:nvPr>
            <p:ph type="title" idx="4294967295"/>
          </p:nvPr>
        </p:nvSpPr>
        <p:spPr>
          <a:xfrm>
            <a:off x="381000" y="304800"/>
            <a:ext cx="7086600" cy="1219200"/>
          </a:xfrm>
        </p:spPr>
        <p:txBody>
          <a:bodyPr>
            <a:normAutofit fontScale="90000"/>
          </a:bodyPr>
          <a:lstStyle/>
          <a:p>
            <a:pPr eaLnBrk="1" fontAlgn="auto" hangingPunct="1">
              <a:spcAft>
                <a:spcPts val="0"/>
              </a:spcAft>
              <a:defRPr/>
            </a:pPr>
            <a:r>
              <a:rPr lang="en-US" sz="4400" b="1" dirty="0"/>
              <a:t>Parts of a Statistical Test</a:t>
            </a:r>
          </a:p>
        </p:txBody>
      </p:sp>
      <p:sp>
        <p:nvSpPr>
          <p:cNvPr id="160771" name="Rectangle 3"/>
          <p:cNvSpPr>
            <a:spLocks noGrp="1" noChangeArrowheads="1"/>
          </p:cNvSpPr>
          <p:nvPr>
            <p:ph sz="quarter" idx="4294967295"/>
          </p:nvPr>
        </p:nvSpPr>
        <p:spPr>
          <a:xfrm>
            <a:off x="457200" y="1981200"/>
            <a:ext cx="8153400" cy="3733800"/>
          </a:xfrm>
        </p:spPr>
        <p:txBody>
          <a:bodyPr>
            <a:normAutofit/>
          </a:bodyPr>
          <a:lstStyle/>
          <a:p>
            <a:pPr marL="685800" indent="-685800" eaLnBrk="1" fontAlgn="auto" hangingPunct="1">
              <a:spcAft>
                <a:spcPts val="0"/>
              </a:spcAft>
              <a:buFontTx/>
              <a:buAutoNum type="arabicPeriod"/>
              <a:defRPr/>
            </a:pPr>
            <a:r>
              <a:rPr lang="en-US" b="1">
                <a:solidFill>
                  <a:srgbClr val="333333"/>
                </a:solidFill>
                <a:effectLst>
                  <a:outerShdw blurRad="38100" dist="38100" dir="2700000" algn="tl">
                    <a:srgbClr val="C0C0C0"/>
                  </a:outerShdw>
                </a:effectLst>
              </a:rPr>
              <a:t>The null hypothesis, H</a:t>
            </a:r>
            <a:r>
              <a:rPr lang="en-US" b="1" baseline="-25000">
                <a:solidFill>
                  <a:srgbClr val="333333"/>
                </a:solidFill>
                <a:effectLst>
                  <a:outerShdw blurRad="38100" dist="38100" dir="2700000" algn="tl">
                    <a:srgbClr val="C0C0C0"/>
                  </a:outerShdw>
                </a:effectLst>
              </a:rPr>
              <a:t>0</a:t>
            </a:r>
            <a:r>
              <a:rPr lang="en-US" b="1">
                <a:solidFill>
                  <a:srgbClr val="333333"/>
                </a:solidFill>
                <a:effectLst>
                  <a:outerShdw blurRad="38100" dist="38100" dir="2700000" algn="tl">
                    <a:srgbClr val="C0C0C0"/>
                  </a:outerShdw>
                </a:effectLst>
              </a:rPr>
              <a:t>:</a:t>
            </a:r>
          </a:p>
          <a:p>
            <a:pPr marL="1143000" lvl="1" indent="-685800" eaLnBrk="1" fontAlgn="auto" hangingPunct="1">
              <a:spcAft>
                <a:spcPts val="0"/>
              </a:spcAft>
              <a:buFont typeface="Wingdings 2"/>
              <a:buChar char=""/>
              <a:defRPr/>
            </a:pPr>
            <a:r>
              <a:rPr lang="en-US"/>
              <a:t>Assumed to be true until we can prove otherwise.</a:t>
            </a:r>
          </a:p>
          <a:p>
            <a:pPr marL="685800" indent="-685800" eaLnBrk="1" fontAlgn="auto" hangingPunct="1">
              <a:spcAft>
                <a:spcPts val="0"/>
              </a:spcAft>
              <a:buFontTx/>
              <a:buAutoNum type="arabicPeriod"/>
              <a:defRPr/>
            </a:pPr>
            <a:r>
              <a:rPr lang="en-US" b="1">
                <a:solidFill>
                  <a:srgbClr val="333333"/>
                </a:solidFill>
                <a:effectLst>
                  <a:outerShdw blurRad="38100" dist="38100" dir="2700000" algn="tl">
                    <a:srgbClr val="C0C0C0"/>
                  </a:outerShdw>
                </a:effectLst>
              </a:rPr>
              <a:t>The alternative hypothesis, H</a:t>
            </a:r>
            <a:r>
              <a:rPr lang="en-US" b="1" baseline="-25000">
                <a:solidFill>
                  <a:srgbClr val="333333"/>
                </a:solidFill>
                <a:effectLst>
                  <a:outerShdw blurRad="38100" dist="38100" dir="2700000" algn="tl">
                    <a:srgbClr val="C0C0C0"/>
                  </a:outerShdw>
                </a:effectLst>
              </a:rPr>
              <a:t>a</a:t>
            </a:r>
            <a:r>
              <a:rPr lang="en-US" b="1">
                <a:solidFill>
                  <a:srgbClr val="333333"/>
                </a:solidFill>
                <a:effectLst>
                  <a:outerShdw blurRad="38100" dist="38100" dir="2700000" algn="tl">
                    <a:srgbClr val="C0C0C0"/>
                  </a:outerShdw>
                </a:effectLst>
              </a:rPr>
              <a:t>:</a:t>
            </a:r>
            <a:r>
              <a:rPr lang="en-US"/>
              <a:t> </a:t>
            </a:r>
          </a:p>
          <a:p>
            <a:pPr marL="1143000" lvl="1" indent="-685800" eaLnBrk="1" fontAlgn="auto" hangingPunct="1">
              <a:spcAft>
                <a:spcPts val="0"/>
              </a:spcAft>
              <a:buFont typeface="Wingdings 2"/>
              <a:buChar char=""/>
              <a:defRPr/>
            </a:pPr>
            <a:r>
              <a:rPr lang="en-US"/>
              <a:t>Will be accepted as true if we can disprove H</a:t>
            </a:r>
            <a:r>
              <a:rPr lang="en-US" baseline="-25000"/>
              <a:t>0</a:t>
            </a:r>
            <a:endParaRPr lang="en-US"/>
          </a:p>
        </p:txBody>
      </p:sp>
      <p:sp>
        <p:nvSpPr>
          <p:cNvPr id="160789" name="Text Box 21"/>
          <p:cNvSpPr txBox="1">
            <a:spLocks noChangeArrowheads="1"/>
          </p:cNvSpPr>
          <p:nvPr/>
        </p:nvSpPr>
        <p:spPr bwMode="auto">
          <a:xfrm>
            <a:off x="533400" y="4038600"/>
            <a:ext cx="7772400" cy="1946275"/>
          </a:xfrm>
          <a:prstGeom prst="rect">
            <a:avLst/>
          </a:prstGeom>
          <a:solidFill>
            <a:srgbClr val="DDDDDD"/>
          </a:solidFill>
          <a:ln w="28575">
            <a:solidFill>
              <a:schemeClr val="tx1"/>
            </a:solidFill>
            <a:miter lim="800000"/>
            <a:headEnd/>
            <a:tailEnd/>
          </a:ln>
          <a:effectLst>
            <a:outerShdw dist="107763" dir="2700000" algn="ctr" rotWithShape="0">
              <a:schemeClr val="bg2"/>
            </a:outerShdw>
          </a:effectLst>
        </p:spPr>
        <p:txBody>
          <a:bodyPr>
            <a:spAutoFit/>
          </a:bodyPr>
          <a:lstStyle/>
          <a:p>
            <a:pPr>
              <a:spcBef>
                <a:spcPct val="50000"/>
              </a:spcBef>
              <a:defRPr/>
            </a:pPr>
            <a:r>
              <a:rPr lang="en-US" u="sng" dirty="0">
                <a:cs typeface="+mn-cs"/>
              </a:rPr>
              <a:t>Court trial:</a:t>
            </a:r>
            <a:r>
              <a:rPr lang="en-US" dirty="0">
                <a:cs typeface="+mn-cs"/>
              </a:rPr>
              <a:t>		</a:t>
            </a:r>
            <a:r>
              <a:rPr lang="en-US" u="sng" dirty="0">
                <a:cs typeface="+mn-cs"/>
              </a:rPr>
              <a:t>Pharmaceuticals:</a:t>
            </a:r>
          </a:p>
          <a:p>
            <a:pPr>
              <a:spcBef>
                <a:spcPct val="50000"/>
              </a:spcBef>
              <a:defRPr/>
            </a:pPr>
            <a:r>
              <a:rPr lang="en-US" dirty="0">
                <a:solidFill>
                  <a:srgbClr val="CC0000"/>
                </a:solidFill>
                <a:cs typeface="+mn-cs"/>
              </a:rPr>
              <a:t>H</a:t>
            </a:r>
            <a:r>
              <a:rPr lang="en-US" baseline="-25000" dirty="0">
                <a:solidFill>
                  <a:srgbClr val="CC0000"/>
                </a:solidFill>
                <a:cs typeface="+mn-cs"/>
              </a:rPr>
              <a:t>0</a:t>
            </a:r>
            <a:r>
              <a:rPr lang="en-US" dirty="0">
                <a:solidFill>
                  <a:srgbClr val="CC0000"/>
                </a:solidFill>
                <a:cs typeface="+mn-cs"/>
              </a:rPr>
              <a:t>: innocent	        H</a:t>
            </a:r>
            <a:r>
              <a:rPr lang="en-US" baseline="-25000" dirty="0">
                <a:solidFill>
                  <a:srgbClr val="CC0000"/>
                </a:solidFill>
                <a:cs typeface="+mn-cs"/>
              </a:rPr>
              <a:t>0</a:t>
            </a:r>
            <a:r>
              <a:rPr lang="en-US" dirty="0">
                <a:solidFill>
                  <a:srgbClr val="CC0000"/>
                </a:solidFill>
                <a:cs typeface="+mn-cs"/>
              </a:rPr>
              <a:t>: </a:t>
            </a:r>
            <a:r>
              <a:rPr lang="en-US" dirty="0">
                <a:solidFill>
                  <a:srgbClr val="CC0000"/>
                </a:solidFill>
                <a:latin typeface="Symbol" pitchFamily="18" charset="2"/>
                <a:cs typeface="+mn-cs"/>
              </a:rPr>
              <a:t>m</a:t>
            </a:r>
            <a:r>
              <a:rPr lang="en-US" dirty="0">
                <a:solidFill>
                  <a:srgbClr val="CC0000"/>
                </a:solidFill>
                <a:cs typeface="+mn-cs"/>
              </a:rPr>
              <a:t> does not exceeds allowed amount</a:t>
            </a:r>
          </a:p>
          <a:p>
            <a:pPr>
              <a:spcBef>
                <a:spcPct val="50000"/>
              </a:spcBef>
              <a:defRPr/>
            </a:pPr>
            <a:r>
              <a:rPr lang="en-US" dirty="0">
                <a:solidFill>
                  <a:srgbClr val="CC0000"/>
                </a:solidFill>
                <a:cs typeface="+mn-cs"/>
              </a:rPr>
              <a:t>H</a:t>
            </a:r>
            <a:r>
              <a:rPr lang="en-US" baseline="-25000" dirty="0">
                <a:solidFill>
                  <a:srgbClr val="CC0000"/>
                </a:solidFill>
                <a:cs typeface="+mn-cs"/>
              </a:rPr>
              <a:t>a</a:t>
            </a:r>
            <a:r>
              <a:rPr lang="en-US" dirty="0">
                <a:solidFill>
                  <a:srgbClr val="CC0000"/>
                </a:solidFill>
                <a:cs typeface="+mn-cs"/>
              </a:rPr>
              <a:t>: guilty	        H</a:t>
            </a:r>
            <a:r>
              <a:rPr lang="en-US" baseline="-25000" dirty="0">
                <a:solidFill>
                  <a:srgbClr val="CC0000"/>
                </a:solidFill>
                <a:cs typeface="+mn-cs"/>
              </a:rPr>
              <a:t>a</a:t>
            </a:r>
            <a:r>
              <a:rPr lang="en-US" dirty="0">
                <a:solidFill>
                  <a:srgbClr val="CC0000"/>
                </a:solidFill>
                <a:cs typeface="+mn-cs"/>
              </a:rPr>
              <a:t>: </a:t>
            </a:r>
            <a:r>
              <a:rPr lang="en-US" dirty="0">
                <a:solidFill>
                  <a:srgbClr val="CC0000"/>
                </a:solidFill>
                <a:latin typeface="Symbol" pitchFamily="18" charset="2"/>
                <a:cs typeface="+mn-cs"/>
              </a:rPr>
              <a:t>m</a:t>
            </a:r>
            <a:r>
              <a:rPr lang="en-US" dirty="0">
                <a:solidFill>
                  <a:srgbClr val="CC0000"/>
                </a:solidFill>
                <a:cs typeface="+mn-cs"/>
              </a:rPr>
              <a:t> exceeds allowed amount</a:t>
            </a:r>
          </a:p>
        </p:txBody>
      </p:sp>
      <p:grpSp>
        <p:nvGrpSpPr>
          <p:cNvPr id="168965" name="Group 36"/>
          <p:cNvGrpSpPr>
            <a:grpSpLocks/>
          </p:cNvGrpSpPr>
          <p:nvPr/>
        </p:nvGrpSpPr>
        <p:grpSpPr bwMode="auto">
          <a:xfrm>
            <a:off x="7239000" y="152400"/>
            <a:ext cx="1600200" cy="1371600"/>
            <a:chOff x="4665" y="96"/>
            <a:chExt cx="1008" cy="864"/>
          </a:xfrm>
        </p:grpSpPr>
        <p:sp>
          <p:nvSpPr>
            <p:cNvPr id="160805" name="Rectangle 37"/>
            <p:cNvSpPr>
              <a:spLocks noChangeArrowheads="1"/>
            </p:cNvSpPr>
            <p:nvPr/>
          </p:nvSpPr>
          <p:spPr bwMode="auto">
            <a:xfrm>
              <a:off x="4665" y="96"/>
              <a:ext cx="1008" cy="864"/>
            </a:xfrm>
            <a:prstGeom prst="rect">
              <a:avLst/>
            </a:prstGeom>
            <a:solidFill>
              <a:srgbClr val="DDDDDD"/>
            </a:solidFill>
            <a:ln w="28575">
              <a:noFill/>
              <a:miter lim="800000"/>
              <a:headEnd/>
              <a:tailEnd/>
            </a:ln>
            <a:effectLst>
              <a:outerShdw dist="107763" dir="2700000" algn="ctr" rotWithShape="0">
                <a:schemeClr val="bg2"/>
              </a:outerShdw>
            </a:effectLst>
          </p:spPr>
          <p:txBody>
            <a:bodyPr wrap="none" anchor="ctr"/>
            <a:lstStyle/>
            <a:p>
              <a:pPr algn="ctr">
                <a:defRPr/>
              </a:pPr>
              <a:endParaRPr lang="en-US">
                <a:cs typeface="+mn-cs"/>
              </a:endParaRPr>
            </a:p>
          </p:txBody>
        </p:sp>
        <p:pic>
          <p:nvPicPr>
            <p:cNvPr id="168967" name="Picture 38" descr="jury"/>
            <p:cNvPicPr>
              <a:picLocks noChangeAspect="1" noChangeArrowheads="1"/>
            </p:cNvPicPr>
            <p:nvPr/>
          </p:nvPicPr>
          <p:blipFill>
            <a:blip r:embed="rId3"/>
            <a:srcRect/>
            <a:stretch>
              <a:fillRect/>
            </a:stretch>
          </p:blipFill>
          <p:spPr bwMode="auto">
            <a:xfrm>
              <a:off x="4704" y="171"/>
              <a:ext cx="912" cy="722"/>
            </a:xfrm>
            <a:prstGeom prst="rect">
              <a:avLst/>
            </a:prstGeom>
            <a:solidFill>
              <a:srgbClr val="DDDDDD"/>
            </a:solidFill>
            <a:ln w="28575">
              <a:solidFill>
                <a:schemeClr val="tx1"/>
              </a:solidFill>
              <a:miter lim="800000"/>
              <a:headEnd/>
              <a:tailEnd/>
            </a:ln>
          </p:spPr>
        </p:pic>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60771">
                                            <p:txEl>
                                              <p:pRg st="0" end="0"/>
                                            </p:txEl>
                                          </p:spTgt>
                                        </p:tgtEl>
                                        <p:attrNameLst>
                                          <p:attrName>style.visibility</p:attrName>
                                        </p:attrNameLst>
                                      </p:cBhvr>
                                      <p:to>
                                        <p:strVal val="visible"/>
                                      </p:to>
                                    </p:set>
                                    <p:animEffect transition="in" filter="wipe(up)">
                                      <p:cBhvr>
                                        <p:cTn id="7" dur="500"/>
                                        <p:tgtEl>
                                          <p:spTgt spid="160771">
                                            <p:txEl>
                                              <p:pRg st="0" end="0"/>
                                            </p:txEl>
                                          </p:spTgt>
                                        </p:tgtEl>
                                      </p:cBhvr>
                                    </p:animEffect>
                                  </p:childTnLst>
                                </p:cTn>
                              </p:par>
                              <p:par>
                                <p:cTn id="8" presetID="22" presetClass="entr" presetSubtype="1" fill="hold" grpId="0" nodeType="withEffect">
                                  <p:stCondLst>
                                    <p:cond delay="0"/>
                                  </p:stCondLst>
                                  <p:childTnLst>
                                    <p:set>
                                      <p:cBhvr>
                                        <p:cTn id="9" dur="1" fill="hold">
                                          <p:stCondLst>
                                            <p:cond delay="0"/>
                                          </p:stCondLst>
                                        </p:cTn>
                                        <p:tgtEl>
                                          <p:spTgt spid="160771">
                                            <p:txEl>
                                              <p:pRg st="1" end="1"/>
                                            </p:txEl>
                                          </p:spTgt>
                                        </p:tgtEl>
                                        <p:attrNameLst>
                                          <p:attrName>style.visibility</p:attrName>
                                        </p:attrNameLst>
                                      </p:cBhvr>
                                      <p:to>
                                        <p:strVal val="visible"/>
                                      </p:to>
                                    </p:set>
                                    <p:animEffect transition="in" filter="wipe(up)">
                                      <p:cBhvr>
                                        <p:cTn id="10" dur="500"/>
                                        <p:tgtEl>
                                          <p:spTgt spid="160771">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1" fill="hold" grpId="0" nodeType="clickEffect">
                                  <p:stCondLst>
                                    <p:cond delay="0"/>
                                  </p:stCondLst>
                                  <p:childTnLst>
                                    <p:set>
                                      <p:cBhvr>
                                        <p:cTn id="14" dur="1" fill="hold">
                                          <p:stCondLst>
                                            <p:cond delay="0"/>
                                          </p:stCondLst>
                                        </p:cTn>
                                        <p:tgtEl>
                                          <p:spTgt spid="160771">
                                            <p:txEl>
                                              <p:pRg st="2" end="2"/>
                                            </p:txEl>
                                          </p:spTgt>
                                        </p:tgtEl>
                                        <p:attrNameLst>
                                          <p:attrName>style.visibility</p:attrName>
                                        </p:attrNameLst>
                                      </p:cBhvr>
                                      <p:to>
                                        <p:strVal val="visible"/>
                                      </p:to>
                                    </p:set>
                                    <p:animEffect transition="in" filter="wipe(up)">
                                      <p:cBhvr>
                                        <p:cTn id="15" dur="500"/>
                                        <p:tgtEl>
                                          <p:spTgt spid="160771">
                                            <p:txEl>
                                              <p:pRg st="2" end="2"/>
                                            </p:txEl>
                                          </p:spTgt>
                                        </p:tgtEl>
                                      </p:cBhvr>
                                    </p:animEffect>
                                  </p:childTnLst>
                                </p:cTn>
                              </p:par>
                              <p:par>
                                <p:cTn id="16" presetID="22" presetClass="entr" presetSubtype="1" fill="hold" grpId="0" nodeType="withEffect">
                                  <p:stCondLst>
                                    <p:cond delay="0"/>
                                  </p:stCondLst>
                                  <p:childTnLst>
                                    <p:set>
                                      <p:cBhvr>
                                        <p:cTn id="17" dur="1" fill="hold">
                                          <p:stCondLst>
                                            <p:cond delay="0"/>
                                          </p:stCondLst>
                                        </p:cTn>
                                        <p:tgtEl>
                                          <p:spTgt spid="160771">
                                            <p:txEl>
                                              <p:pRg st="3" end="3"/>
                                            </p:txEl>
                                          </p:spTgt>
                                        </p:tgtEl>
                                        <p:attrNameLst>
                                          <p:attrName>style.visibility</p:attrName>
                                        </p:attrNameLst>
                                      </p:cBhvr>
                                      <p:to>
                                        <p:strVal val="visible"/>
                                      </p:to>
                                    </p:set>
                                    <p:animEffect transition="in" filter="wipe(up)">
                                      <p:cBhvr>
                                        <p:cTn id="18" dur="500"/>
                                        <p:tgtEl>
                                          <p:spTgt spid="160771">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8" fill="hold" grpId="0" nodeType="clickEffect">
                                  <p:stCondLst>
                                    <p:cond delay="0"/>
                                  </p:stCondLst>
                                  <p:childTnLst>
                                    <p:set>
                                      <p:cBhvr>
                                        <p:cTn id="22" dur="1" fill="hold">
                                          <p:stCondLst>
                                            <p:cond delay="0"/>
                                          </p:stCondLst>
                                        </p:cTn>
                                        <p:tgtEl>
                                          <p:spTgt spid="160789"/>
                                        </p:tgtEl>
                                        <p:attrNameLst>
                                          <p:attrName>style.visibility</p:attrName>
                                        </p:attrNameLst>
                                      </p:cBhvr>
                                      <p:to>
                                        <p:strVal val="visible"/>
                                      </p:to>
                                    </p:set>
                                    <p:anim calcmode="lin" valueType="num">
                                      <p:cBhvr additive="base">
                                        <p:cTn id="23" dur="500" fill="hold"/>
                                        <p:tgtEl>
                                          <p:spTgt spid="160789"/>
                                        </p:tgtEl>
                                        <p:attrNameLst>
                                          <p:attrName>ppt_x</p:attrName>
                                        </p:attrNameLst>
                                      </p:cBhvr>
                                      <p:tavLst>
                                        <p:tav tm="0">
                                          <p:val>
                                            <p:strVal val="0-#ppt_w/2"/>
                                          </p:val>
                                        </p:tav>
                                        <p:tav tm="100000">
                                          <p:val>
                                            <p:strVal val="#ppt_x"/>
                                          </p:val>
                                        </p:tav>
                                      </p:tavLst>
                                    </p:anim>
                                    <p:anim calcmode="lin" valueType="num">
                                      <p:cBhvr additive="base">
                                        <p:cTn id="24" dur="500" fill="hold"/>
                                        <p:tgtEl>
                                          <p:spTgt spid="16078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0771" grpId="0" build="p" autoUpdateAnimBg="0"/>
      <p:bldP spid="160789" grpId="0" animBg="1"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8354" name="Rectangle 1026"/>
          <p:cNvSpPr>
            <a:spLocks noGrp="1" noChangeArrowheads="1"/>
          </p:cNvSpPr>
          <p:nvPr>
            <p:ph type="title" idx="4294967295"/>
          </p:nvPr>
        </p:nvSpPr>
        <p:spPr>
          <a:xfrm>
            <a:off x="457200" y="304800"/>
            <a:ext cx="7086600" cy="1219200"/>
          </a:xfrm>
        </p:spPr>
        <p:txBody>
          <a:bodyPr>
            <a:normAutofit fontScale="90000"/>
          </a:bodyPr>
          <a:lstStyle/>
          <a:p>
            <a:pPr eaLnBrk="1" fontAlgn="auto" hangingPunct="1">
              <a:spcAft>
                <a:spcPts val="0"/>
              </a:spcAft>
              <a:defRPr/>
            </a:pPr>
            <a:r>
              <a:rPr lang="en-US" sz="4400" b="1"/>
              <a:t>Parts of a Statistical Test</a:t>
            </a:r>
          </a:p>
        </p:txBody>
      </p:sp>
      <p:sp>
        <p:nvSpPr>
          <p:cNvPr id="228355" name="Rectangle 1027"/>
          <p:cNvSpPr>
            <a:spLocks noGrp="1" noChangeArrowheads="1"/>
          </p:cNvSpPr>
          <p:nvPr>
            <p:ph sz="quarter" idx="4294967295"/>
          </p:nvPr>
        </p:nvSpPr>
        <p:spPr>
          <a:xfrm>
            <a:off x="0" y="1447800"/>
            <a:ext cx="8610600" cy="5486400"/>
          </a:xfrm>
        </p:spPr>
        <p:txBody>
          <a:bodyPr>
            <a:normAutofit fontScale="92500"/>
          </a:bodyPr>
          <a:lstStyle/>
          <a:p>
            <a:pPr marL="685800" indent="-685800" eaLnBrk="1" fontAlgn="auto" hangingPunct="1">
              <a:lnSpc>
                <a:spcPct val="90000"/>
              </a:lnSpc>
              <a:spcAft>
                <a:spcPts val="0"/>
              </a:spcAft>
              <a:buFontTx/>
              <a:buAutoNum type="arabicPeriod" startAt="3"/>
              <a:defRPr/>
            </a:pPr>
            <a:r>
              <a:rPr lang="en-US" sz="3200" b="1" dirty="0">
                <a:solidFill>
                  <a:srgbClr val="333333"/>
                </a:solidFill>
                <a:effectLst>
                  <a:outerShdw blurRad="38100" dist="38100" dir="2700000" algn="tl">
                    <a:srgbClr val="C0C0C0"/>
                  </a:outerShdw>
                </a:effectLst>
              </a:rPr>
              <a:t>The test statistic and its </a:t>
            </a:r>
            <a:r>
              <a:rPr lang="en-US" sz="3200" b="1" i="1" dirty="0">
                <a:solidFill>
                  <a:srgbClr val="333333"/>
                </a:solidFill>
                <a:effectLst>
                  <a:outerShdw blurRad="38100" dist="38100" dir="2700000" algn="tl">
                    <a:srgbClr val="C0C0C0"/>
                  </a:outerShdw>
                </a:effectLst>
              </a:rPr>
              <a:t>p</a:t>
            </a:r>
            <a:r>
              <a:rPr lang="en-US" sz="3200" b="1" dirty="0">
                <a:solidFill>
                  <a:srgbClr val="333333"/>
                </a:solidFill>
                <a:effectLst>
                  <a:outerShdw blurRad="38100" dist="38100" dir="2700000" algn="tl">
                    <a:srgbClr val="C0C0C0"/>
                  </a:outerShdw>
                </a:effectLst>
              </a:rPr>
              <a:t>-value:</a:t>
            </a:r>
          </a:p>
          <a:p>
            <a:pPr marL="685800" indent="-685800" eaLnBrk="1" fontAlgn="auto" hangingPunct="1">
              <a:lnSpc>
                <a:spcPct val="90000"/>
              </a:lnSpc>
              <a:spcAft>
                <a:spcPts val="0"/>
              </a:spcAft>
              <a:buFont typeface="Wingdings"/>
              <a:buChar char=""/>
              <a:defRPr/>
            </a:pPr>
            <a:r>
              <a:rPr lang="en-US" sz="3200" dirty="0"/>
              <a:t>A single statistic calculated from the sample which will allow us to reject or not reject H</a:t>
            </a:r>
            <a:r>
              <a:rPr lang="en-US" sz="3200" baseline="-25000" dirty="0"/>
              <a:t>0</a:t>
            </a:r>
            <a:r>
              <a:rPr lang="en-US" sz="3200" dirty="0"/>
              <a:t>, and</a:t>
            </a:r>
            <a:endParaRPr lang="en-US" sz="3200" baseline="-25000" dirty="0"/>
          </a:p>
          <a:p>
            <a:pPr marL="685800" indent="-685800" eaLnBrk="1" fontAlgn="auto" hangingPunct="1">
              <a:lnSpc>
                <a:spcPct val="90000"/>
              </a:lnSpc>
              <a:spcAft>
                <a:spcPts val="0"/>
              </a:spcAft>
              <a:buFont typeface="Wingdings"/>
              <a:buChar char=""/>
              <a:defRPr/>
            </a:pPr>
            <a:r>
              <a:rPr lang="en-US" sz="3200" dirty="0"/>
              <a:t>A probability, calculated from the test statistic that measures whether the test statistic is </a:t>
            </a:r>
            <a:r>
              <a:rPr lang="en-US" sz="3200" b="1" dirty="0">
                <a:solidFill>
                  <a:srgbClr val="333333"/>
                </a:solidFill>
              </a:rPr>
              <a:t>likely</a:t>
            </a:r>
            <a:r>
              <a:rPr lang="en-US" sz="3200" dirty="0"/>
              <a:t> or </a:t>
            </a:r>
            <a:r>
              <a:rPr lang="en-US" sz="3200" b="1" dirty="0">
                <a:solidFill>
                  <a:srgbClr val="333333"/>
                </a:solidFill>
              </a:rPr>
              <a:t>unlikely</a:t>
            </a:r>
            <a:r>
              <a:rPr lang="en-US" sz="3200" dirty="0"/>
              <a:t>, assuming H</a:t>
            </a:r>
            <a:r>
              <a:rPr lang="en-US" sz="3200" baseline="-25000" dirty="0"/>
              <a:t>0</a:t>
            </a:r>
            <a:r>
              <a:rPr lang="en-US" sz="3200" dirty="0"/>
              <a:t> is true. </a:t>
            </a:r>
          </a:p>
          <a:p>
            <a:pPr marL="685800" indent="-685800" eaLnBrk="1" fontAlgn="auto" hangingPunct="1">
              <a:lnSpc>
                <a:spcPct val="90000"/>
              </a:lnSpc>
              <a:spcAft>
                <a:spcPts val="0"/>
              </a:spcAft>
              <a:buFontTx/>
              <a:buAutoNum type="arabicPeriod" startAt="4"/>
              <a:defRPr/>
            </a:pPr>
            <a:r>
              <a:rPr lang="en-US" sz="3200" b="1" dirty="0">
                <a:solidFill>
                  <a:srgbClr val="333333"/>
                </a:solidFill>
                <a:effectLst>
                  <a:outerShdw blurRad="38100" dist="38100" dir="2700000" algn="tl">
                    <a:srgbClr val="C0C0C0"/>
                  </a:outerShdw>
                </a:effectLst>
              </a:rPr>
              <a:t>The rejection region:</a:t>
            </a:r>
            <a:r>
              <a:rPr lang="en-US" sz="3200" dirty="0"/>
              <a:t> </a:t>
            </a:r>
          </a:p>
          <a:p>
            <a:pPr marL="1143000" lvl="1" indent="-685800" eaLnBrk="1" fontAlgn="auto" hangingPunct="1">
              <a:lnSpc>
                <a:spcPct val="90000"/>
              </a:lnSpc>
              <a:spcAft>
                <a:spcPts val="0"/>
              </a:spcAft>
              <a:buFont typeface="Wingdings 2"/>
              <a:buChar char=""/>
              <a:defRPr/>
            </a:pPr>
            <a:r>
              <a:rPr lang="en-US" sz="3200" dirty="0"/>
              <a:t>A rule that tells us for which values of the test statistic, or for which </a:t>
            </a:r>
            <a:r>
              <a:rPr lang="en-US" sz="3200" i="1" dirty="0"/>
              <a:t>p</a:t>
            </a:r>
            <a:r>
              <a:rPr lang="en-US" sz="3200" dirty="0"/>
              <a:t>-values, the null hypothesis should be rejected.</a:t>
            </a:r>
          </a:p>
        </p:txBody>
      </p:sp>
      <p:grpSp>
        <p:nvGrpSpPr>
          <p:cNvPr id="171012" name="Group 1047"/>
          <p:cNvGrpSpPr>
            <a:grpSpLocks/>
          </p:cNvGrpSpPr>
          <p:nvPr/>
        </p:nvGrpSpPr>
        <p:grpSpPr bwMode="auto">
          <a:xfrm>
            <a:off x="7543800" y="0"/>
            <a:ext cx="1309688" cy="1143000"/>
            <a:chOff x="4665" y="96"/>
            <a:chExt cx="1008" cy="864"/>
          </a:xfrm>
        </p:grpSpPr>
        <p:sp>
          <p:nvSpPr>
            <p:cNvPr id="228376" name="Rectangle 1048"/>
            <p:cNvSpPr>
              <a:spLocks noChangeArrowheads="1"/>
            </p:cNvSpPr>
            <p:nvPr/>
          </p:nvSpPr>
          <p:spPr bwMode="auto">
            <a:xfrm>
              <a:off x="4665" y="96"/>
              <a:ext cx="1008" cy="864"/>
            </a:xfrm>
            <a:prstGeom prst="rect">
              <a:avLst/>
            </a:prstGeom>
            <a:solidFill>
              <a:srgbClr val="DDDDDD"/>
            </a:solidFill>
            <a:ln w="28575">
              <a:noFill/>
              <a:miter lim="800000"/>
              <a:headEnd/>
              <a:tailEnd/>
            </a:ln>
            <a:effectLst>
              <a:outerShdw dist="107763" dir="2700000" algn="ctr" rotWithShape="0">
                <a:schemeClr val="bg2"/>
              </a:outerShdw>
            </a:effectLst>
          </p:spPr>
          <p:txBody>
            <a:bodyPr wrap="none" anchor="ctr"/>
            <a:lstStyle/>
            <a:p>
              <a:pPr algn="ctr">
                <a:defRPr/>
              </a:pPr>
              <a:endParaRPr lang="en-US">
                <a:cs typeface="+mn-cs"/>
              </a:endParaRPr>
            </a:p>
          </p:txBody>
        </p:sp>
        <p:pic>
          <p:nvPicPr>
            <p:cNvPr id="171014" name="Picture 1049" descr="jury"/>
            <p:cNvPicPr>
              <a:picLocks noChangeAspect="1" noChangeArrowheads="1"/>
            </p:cNvPicPr>
            <p:nvPr/>
          </p:nvPicPr>
          <p:blipFill>
            <a:blip r:embed="rId3"/>
            <a:srcRect/>
            <a:stretch>
              <a:fillRect/>
            </a:stretch>
          </p:blipFill>
          <p:spPr bwMode="auto">
            <a:xfrm>
              <a:off x="4704" y="171"/>
              <a:ext cx="912" cy="722"/>
            </a:xfrm>
            <a:prstGeom prst="rect">
              <a:avLst/>
            </a:prstGeom>
            <a:solidFill>
              <a:srgbClr val="DDDDDD"/>
            </a:solidFill>
            <a:ln w="28575">
              <a:solidFill>
                <a:schemeClr val="tx1"/>
              </a:solidFill>
              <a:miter lim="800000"/>
              <a:headEnd/>
              <a:tailEnd/>
            </a:ln>
          </p:spPr>
        </p:pic>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28355">
                                            <p:txEl>
                                              <p:pRg st="0" end="0"/>
                                            </p:txEl>
                                          </p:spTgt>
                                        </p:tgtEl>
                                        <p:attrNameLst>
                                          <p:attrName>style.visibility</p:attrName>
                                        </p:attrNameLst>
                                      </p:cBhvr>
                                      <p:to>
                                        <p:strVal val="visible"/>
                                      </p:to>
                                    </p:set>
                                    <p:animEffect transition="in" filter="wipe(up)">
                                      <p:cBhvr>
                                        <p:cTn id="7" dur="500"/>
                                        <p:tgtEl>
                                          <p:spTgt spid="22835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28355">
                                            <p:txEl>
                                              <p:pRg st="1" end="1"/>
                                            </p:txEl>
                                          </p:spTgt>
                                        </p:tgtEl>
                                        <p:attrNameLst>
                                          <p:attrName>style.visibility</p:attrName>
                                        </p:attrNameLst>
                                      </p:cBhvr>
                                      <p:to>
                                        <p:strVal val="visible"/>
                                      </p:to>
                                    </p:set>
                                    <p:animEffect transition="in" filter="wipe(up)">
                                      <p:cBhvr>
                                        <p:cTn id="12" dur="500"/>
                                        <p:tgtEl>
                                          <p:spTgt spid="22835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228355">
                                            <p:txEl>
                                              <p:pRg st="2" end="2"/>
                                            </p:txEl>
                                          </p:spTgt>
                                        </p:tgtEl>
                                        <p:attrNameLst>
                                          <p:attrName>style.visibility</p:attrName>
                                        </p:attrNameLst>
                                      </p:cBhvr>
                                      <p:to>
                                        <p:strVal val="visible"/>
                                      </p:to>
                                    </p:set>
                                    <p:animEffect transition="in" filter="wipe(up)">
                                      <p:cBhvr>
                                        <p:cTn id="17" dur="500"/>
                                        <p:tgtEl>
                                          <p:spTgt spid="22835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228355">
                                            <p:txEl>
                                              <p:pRg st="3" end="3"/>
                                            </p:txEl>
                                          </p:spTgt>
                                        </p:tgtEl>
                                        <p:attrNameLst>
                                          <p:attrName>style.visibility</p:attrName>
                                        </p:attrNameLst>
                                      </p:cBhvr>
                                      <p:to>
                                        <p:strVal val="visible"/>
                                      </p:to>
                                    </p:set>
                                    <p:animEffect transition="in" filter="wipe(up)">
                                      <p:cBhvr>
                                        <p:cTn id="22" dur="500"/>
                                        <p:tgtEl>
                                          <p:spTgt spid="228355">
                                            <p:txEl>
                                              <p:pRg st="3" end="3"/>
                                            </p:txEl>
                                          </p:spTgt>
                                        </p:tgtEl>
                                      </p:cBhvr>
                                    </p:animEffect>
                                  </p:childTnLst>
                                </p:cTn>
                              </p:par>
                              <p:par>
                                <p:cTn id="23" presetID="22" presetClass="entr" presetSubtype="1" fill="hold" grpId="0" nodeType="withEffect">
                                  <p:stCondLst>
                                    <p:cond delay="0"/>
                                  </p:stCondLst>
                                  <p:childTnLst>
                                    <p:set>
                                      <p:cBhvr>
                                        <p:cTn id="24" dur="1" fill="hold">
                                          <p:stCondLst>
                                            <p:cond delay="0"/>
                                          </p:stCondLst>
                                        </p:cTn>
                                        <p:tgtEl>
                                          <p:spTgt spid="228355">
                                            <p:txEl>
                                              <p:pRg st="4" end="4"/>
                                            </p:txEl>
                                          </p:spTgt>
                                        </p:tgtEl>
                                        <p:attrNameLst>
                                          <p:attrName>style.visibility</p:attrName>
                                        </p:attrNameLst>
                                      </p:cBhvr>
                                      <p:to>
                                        <p:strVal val="visible"/>
                                      </p:to>
                                    </p:set>
                                    <p:animEffect transition="in" filter="wipe(up)">
                                      <p:cBhvr>
                                        <p:cTn id="25" dur="500"/>
                                        <p:tgtEl>
                                          <p:spTgt spid="22835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8355"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9378" name="Rectangle 2"/>
          <p:cNvSpPr>
            <a:spLocks noGrp="1" noChangeArrowheads="1"/>
          </p:cNvSpPr>
          <p:nvPr>
            <p:ph type="title" idx="4294967295"/>
          </p:nvPr>
        </p:nvSpPr>
        <p:spPr>
          <a:xfrm>
            <a:off x="457200" y="304800"/>
            <a:ext cx="7086600" cy="1219200"/>
          </a:xfrm>
        </p:spPr>
        <p:txBody>
          <a:bodyPr>
            <a:normAutofit fontScale="90000"/>
          </a:bodyPr>
          <a:lstStyle/>
          <a:p>
            <a:pPr eaLnBrk="1" fontAlgn="auto" hangingPunct="1">
              <a:spcAft>
                <a:spcPts val="0"/>
              </a:spcAft>
              <a:defRPr/>
            </a:pPr>
            <a:r>
              <a:rPr lang="en-US" sz="4400" b="1"/>
              <a:t>Parts of a Statistical Test</a:t>
            </a:r>
          </a:p>
        </p:txBody>
      </p:sp>
      <p:sp>
        <p:nvSpPr>
          <p:cNvPr id="229379" name="Rectangle 3"/>
          <p:cNvSpPr>
            <a:spLocks noGrp="1" noChangeArrowheads="1"/>
          </p:cNvSpPr>
          <p:nvPr>
            <p:ph sz="quarter" idx="4294967295"/>
          </p:nvPr>
        </p:nvSpPr>
        <p:spPr>
          <a:xfrm>
            <a:off x="533400" y="1447800"/>
            <a:ext cx="8229600" cy="5334000"/>
          </a:xfrm>
        </p:spPr>
        <p:txBody>
          <a:bodyPr>
            <a:normAutofit/>
          </a:bodyPr>
          <a:lstStyle/>
          <a:p>
            <a:pPr marL="685800" indent="-685800" eaLnBrk="1" fontAlgn="auto" hangingPunct="1">
              <a:lnSpc>
                <a:spcPct val="90000"/>
              </a:lnSpc>
              <a:spcAft>
                <a:spcPts val="0"/>
              </a:spcAft>
              <a:buFontTx/>
              <a:buAutoNum type="arabicPeriod" startAt="5"/>
              <a:defRPr/>
            </a:pPr>
            <a:r>
              <a:rPr lang="en-US" sz="3200" b="1">
                <a:solidFill>
                  <a:srgbClr val="333333"/>
                </a:solidFill>
                <a:effectLst>
                  <a:outerShdw blurRad="38100" dist="38100" dir="2700000" algn="tl">
                    <a:srgbClr val="C0C0C0"/>
                  </a:outerShdw>
                </a:effectLst>
              </a:rPr>
              <a:t>Conclusion: </a:t>
            </a:r>
          </a:p>
          <a:p>
            <a:pPr marL="1143000" lvl="1" indent="-685800" eaLnBrk="1" fontAlgn="auto" hangingPunct="1">
              <a:lnSpc>
                <a:spcPct val="90000"/>
              </a:lnSpc>
              <a:spcAft>
                <a:spcPts val="0"/>
              </a:spcAft>
              <a:buFont typeface="Wingdings 2"/>
              <a:buChar char=""/>
              <a:defRPr/>
            </a:pPr>
            <a:r>
              <a:rPr lang="en-US" sz="3200"/>
              <a:t>Either “Reject H</a:t>
            </a:r>
            <a:r>
              <a:rPr lang="en-US" sz="3200" baseline="-25000"/>
              <a:t>0</a:t>
            </a:r>
            <a:r>
              <a:rPr lang="en-US" sz="3200"/>
              <a:t>” or “Do not reject H</a:t>
            </a:r>
            <a:r>
              <a:rPr lang="en-US" sz="3200" baseline="-25000"/>
              <a:t>0</a:t>
            </a:r>
            <a:r>
              <a:rPr lang="en-US" sz="3200"/>
              <a:t>”, along with a statement about the reliability of your conclusion. </a:t>
            </a:r>
          </a:p>
          <a:p>
            <a:pPr marL="685800" indent="-685800" eaLnBrk="1" fontAlgn="auto" hangingPunct="1">
              <a:lnSpc>
                <a:spcPct val="90000"/>
              </a:lnSpc>
              <a:spcAft>
                <a:spcPts val="0"/>
              </a:spcAft>
              <a:buFontTx/>
              <a:buNone/>
              <a:defRPr/>
            </a:pPr>
            <a:r>
              <a:rPr lang="en-US" sz="3200" b="1">
                <a:solidFill>
                  <a:srgbClr val="333333"/>
                </a:solidFill>
                <a:effectLst>
                  <a:outerShdw blurRad="38100" dist="38100" dir="2700000" algn="tl">
                    <a:srgbClr val="C0C0C0"/>
                  </a:outerShdw>
                </a:effectLst>
              </a:rPr>
              <a:t>How do you decide when to reject H</a:t>
            </a:r>
            <a:r>
              <a:rPr lang="en-US" sz="3200" b="1" baseline="-25000">
                <a:solidFill>
                  <a:srgbClr val="333333"/>
                </a:solidFill>
                <a:effectLst>
                  <a:outerShdw blurRad="38100" dist="38100" dir="2700000" algn="tl">
                    <a:srgbClr val="C0C0C0"/>
                  </a:outerShdw>
                </a:effectLst>
              </a:rPr>
              <a:t>0</a:t>
            </a:r>
            <a:r>
              <a:rPr lang="en-US" sz="3200" b="1">
                <a:solidFill>
                  <a:srgbClr val="333333"/>
                </a:solidFill>
                <a:effectLst>
                  <a:outerShdw blurRad="38100" dist="38100" dir="2700000" algn="tl">
                    <a:srgbClr val="C0C0C0"/>
                  </a:outerShdw>
                </a:effectLst>
              </a:rPr>
              <a:t>? </a:t>
            </a:r>
            <a:r>
              <a:rPr lang="en-US" sz="3200"/>
              <a:t> </a:t>
            </a:r>
          </a:p>
          <a:p>
            <a:pPr marL="1143000" lvl="1" indent="-685800" eaLnBrk="1" fontAlgn="auto" hangingPunct="1">
              <a:lnSpc>
                <a:spcPct val="90000"/>
              </a:lnSpc>
              <a:spcAft>
                <a:spcPts val="0"/>
              </a:spcAft>
              <a:buFont typeface="Wingdings 2"/>
              <a:buChar char=""/>
              <a:defRPr/>
            </a:pPr>
            <a:r>
              <a:rPr lang="en-US" sz="3200"/>
              <a:t>Depends on the </a:t>
            </a:r>
            <a:r>
              <a:rPr lang="en-US" sz="3200" b="1">
                <a:solidFill>
                  <a:srgbClr val="333333"/>
                </a:solidFill>
                <a:effectLst>
                  <a:outerShdw blurRad="38100" dist="38100" dir="2700000" algn="tl">
                    <a:srgbClr val="C0C0C0"/>
                  </a:outerShdw>
                </a:effectLst>
              </a:rPr>
              <a:t>significance level, </a:t>
            </a:r>
            <a:r>
              <a:rPr lang="en-US" sz="3200" b="1">
                <a:solidFill>
                  <a:srgbClr val="333333"/>
                </a:solidFill>
                <a:effectLst>
                  <a:outerShdw blurRad="38100" dist="38100" dir="2700000" algn="tl">
                    <a:srgbClr val="C0C0C0"/>
                  </a:outerShdw>
                </a:effectLst>
                <a:latin typeface="Symbol" pitchFamily="18" charset="2"/>
              </a:rPr>
              <a:t>a,</a:t>
            </a:r>
            <a:r>
              <a:rPr lang="en-US" sz="3200" b="1">
                <a:solidFill>
                  <a:srgbClr val="333333"/>
                </a:solidFill>
                <a:effectLst>
                  <a:outerShdw blurRad="38100" dist="38100" dir="2700000" algn="tl">
                    <a:srgbClr val="C0C0C0"/>
                  </a:outerShdw>
                </a:effectLst>
              </a:rPr>
              <a:t> </a:t>
            </a:r>
            <a:r>
              <a:rPr lang="en-US" sz="3200"/>
              <a:t>the maximum tolerable risk you want to have of making a mistake, if you decide to reject H</a:t>
            </a:r>
            <a:r>
              <a:rPr lang="en-US" sz="3200" baseline="-25000"/>
              <a:t>0</a:t>
            </a:r>
            <a:r>
              <a:rPr lang="en-US" sz="3200"/>
              <a:t>. </a:t>
            </a:r>
          </a:p>
          <a:p>
            <a:pPr marL="1143000" lvl="1" indent="-685800" eaLnBrk="1" fontAlgn="auto" hangingPunct="1">
              <a:lnSpc>
                <a:spcPct val="90000"/>
              </a:lnSpc>
              <a:spcAft>
                <a:spcPts val="0"/>
              </a:spcAft>
              <a:buFont typeface="Wingdings 2"/>
              <a:buChar char=""/>
              <a:defRPr/>
            </a:pPr>
            <a:r>
              <a:rPr lang="en-US" sz="3200"/>
              <a:t>Usually, the significance level is </a:t>
            </a:r>
            <a:r>
              <a:rPr lang="en-US" sz="3200" b="1">
                <a:solidFill>
                  <a:srgbClr val="333333"/>
                </a:solidFill>
                <a:effectLst>
                  <a:outerShdw blurRad="38100" dist="38100" dir="2700000" algn="tl">
                    <a:srgbClr val="C0C0C0"/>
                  </a:outerShdw>
                </a:effectLst>
                <a:latin typeface="Symbol" pitchFamily="18" charset="2"/>
              </a:rPr>
              <a:t>a = .01 </a:t>
            </a:r>
            <a:r>
              <a:rPr lang="en-US" sz="3200"/>
              <a:t>or</a:t>
            </a:r>
            <a:r>
              <a:rPr lang="en-US" sz="3200">
                <a:effectLst>
                  <a:outerShdw blurRad="38100" dist="38100" dir="2700000" algn="tl">
                    <a:srgbClr val="C0C0C0"/>
                  </a:outerShdw>
                </a:effectLst>
                <a:latin typeface="Symbol" pitchFamily="18" charset="2"/>
              </a:rPr>
              <a:t> </a:t>
            </a:r>
            <a:r>
              <a:rPr lang="en-US" sz="3200" b="1">
                <a:solidFill>
                  <a:srgbClr val="333333"/>
                </a:solidFill>
                <a:effectLst>
                  <a:outerShdw blurRad="38100" dist="38100" dir="2700000" algn="tl">
                    <a:srgbClr val="C0C0C0"/>
                  </a:outerShdw>
                </a:effectLst>
                <a:latin typeface="Symbol" pitchFamily="18" charset="2"/>
              </a:rPr>
              <a:t>a = .05.</a:t>
            </a:r>
          </a:p>
        </p:txBody>
      </p:sp>
      <p:grpSp>
        <p:nvGrpSpPr>
          <p:cNvPr id="173060" name="Group 20"/>
          <p:cNvGrpSpPr>
            <a:grpSpLocks/>
          </p:cNvGrpSpPr>
          <p:nvPr/>
        </p:nvGrpSpPr>
        <p:grpSpPr bwMode="auto">
          <a:xfrm>
            <a:off x="7405688" y="152400"/>
            <a:ext cx="1600200" cy="1371600"/>
            <a:chOff x="4665" y="96"/>
            <a:chExt cx="1008" cy="864"/>
          </a:xfrm>
        </p:grpSpPr>
        <p:sp>
          <p:nvSpPr>
            <p:cNvPr id="229397" name="Rectangle 21"/>
            <p:cNvSpPr>
              <a:spLocks noChangeArrowheads="1"/>
            </p:cNvSpPr>
            <p:nvPr/>
          </p:nvSpPr>
          <p:spPr bwMode="auto">
            <a:xfrm>
              <a:off x="4665" y="96"/>
              <a:ext cx="1008" cy="864"/>
            </a:xfrm>
            <a:prstGeom prst="rect">
              <a:avLst/>
            </a:prstGeom>
            <a:solidFill>
              <a:srgbClr val="DDDDDD"/>
            </a:solidFill>
            <a:ln w="28575">
              <a:noFill/>
              <a:miter lim="800000"/>
              <a:headEnd/>
              <a:tailEnd/>
            </a:ln>
            <a:effectLst>
              <a:outerShdw dist="107763" dir="2700000" algn="ctr" rotWithShape="0">
                <a:schemeClr val="bg2"/>
              </a:outerShdw>
            </a:effectLst>
          </p:spPr>
          <p:txBody>
            <a:bodyPr wrap="none" anchor="ctr"/>
            <a:lstStyle/>
            <a:p>
              <a:pPr algn="ctr">
                <a:defRPr/>
              </a:pPr>
              <a:endParaRPr lang="en-US">
                <a:cs typeface="+mn-cs"/>
              </a:endParaRPr>
            </a:p>
          </p:txBody>
        </p:sp>
        <p:pic>
          <p:nvPicPr>
            <p:cNvPr id="173062" name="Picture 22" descr="jury"/>
            <p:cNvPicPr>
              <a:picLocks noChangeAspect="1" noChangeArrowheads="1"/>
            </p:cNvPicPr>
            <p:nvPr/>
          </p:nvPicPr>
          <p:blipFill>
            <a:blip r:embed="rId3"/>
            <a:srcRect/>
            <a:stretch>
              <a:fillRect/>
            </a:stretch>
          </p:blipFill>
          <p:spPr bwMode="auto">
            <a:xfrm>
              <a:off x="4704" y="171"/>
              <a:ext cx="912" cy="722"/>
            </a:xfrm>
            <a:prstGeom prst="rect">
              <a:avLst/>
            </a:prstGeom>
            <a:solidFill>
              <a:srgbClr val="DDDDDD"/>
            </a:solidFill>
            <a:ln w="28575">
              <a:solidFill>
                <a:schemeClr val="tx1"/>
              </a:solidFill>
              <a:miter lim="800000"/>
              <a:headEnd/>
              <a:tailEnd/>
            </a:ln>
          </p:spPr>
        </p:pic>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29379">
                                            <p:txEl>
                                              <p:pRg st="0" end="0"/>
                                            </p:txEl>
                                          </p:spTgt>
                                        </p:tgtEl>
                                        <p:attrNameLst>
                                          <p:attrName>style.visibility</p:attrName>
                                        </p:attrNameLst>
                                      </p:cBhvr>
                                      <p:to>
                                        <p:strVal val="visible"/>
                                      </p:to>
                                    </p:set>
                                    <p:animEffect transition="in" filter="wipe(up)">
                                      <p:cBhvr>
                                        <p:cTn id="7" dur="500"/>
                                        <p:tgtEl>
                                          <p:spTgt spid="229379">
                                            <p:txEl>
                                              <p:pRg st="0" end="0"/>
                                            </p:txEl>
                                          </p:spTgt>
                                        </p:tgtEl>
                                      </p:cBhvr>
                                    </p:animEffect>
                                  </p:childTnLst>
                                </p:cTn>
                              </p:par>
                              <p:par>
                                <p:cTn id="8" presetID="22" presetClass="entr" presetSubtype="1" fill="hold" grpId="0" nodeType="withEffect">
                                  <p:stCondLst>
                                    <p:cond delay="0"/>
                                  </p:stCondLst>
                                  <p:childTnLst>
                                    <p:set>
                                      <p:cBhvr>
                                        <p:cTn id="9" dur="1" fill="hold">
                                          <p:stCondLst>
                                            <p:cond delay="0"/>
                                          </p:stCondLst>
                                        </p:cTn>
                                        <p:tgtEl>
                                          <p:spTgt spid="229379">
                                            <p:txEl>
                                              <p:pRg st="1" end="1"/>
                                            </p:txEl>
                                          </p:spTgt>
                                        </p:tgtEl>
                                        <p:attrNameLst>
                                          <p:attrName>style.visibility</p:attrName>
                                        </p:attrNameLst>
                                      </p:cBhvr>
                                      <p:to>
                                        <p:strVal val="visible"/>
                                      </p:to>
                                    </p:set>
                                    <p:animEffect transition="in" filter="wipe(up)">
                                      <p:cBhvr>
                                        <p:cTn id="10" dur="500"/>
                                        <p:tgtEl>
                                          <p:spTgt spid="229379">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1" fill="hold" grpId="0" nodeType="clickEffect">
                                  <p:stCondLst>
                                    <p:cond delay="0"/>
                                  </p:stCondLst>
                                  <p:childTnLst>
                                    <p:set>
                                      <p:cBhvr>
                                        <p:cTn id="14" dur="1" fill="hold">
                                          <p:stCondLst>
                                            <p:cond delay="0"/>
                                          </p:stCondLst>
                                        </p:cTn>
                                        <p:tgtEl>
                                          <p:spTgt spid="229379">
                                            <p:txEl>
                                              <p:pRg st="2" end="2"/>
                                            </p:txEl>
                                          </p:spTgt>
                                        </p:tgtEl>
                                        <p:attrNameLst>
                                          <p:attrName>style.visibility</p:attrName>
                                        </p:attrNameLst>
                                      </p:cBhvr>
                                      <p:to>
                                        <p:strVal val="visible"/>
                                      </p:to>
                                    </p:set>
                                    <p:animEffect transition="in" filter="wipe(up)">
                                      <p:cBhvr>
                                        <p:cTn id="15" dur="500"/>
                                        <p:tgtEl>
                                          <p:spTgt spid="229379">
                                            <p:txEl>
                                              <p:pRg st="2" end="2"/>
                                            </p:txEl>
                                          </p:spTgt>
                                        </p:tgtEl>
                                      </p:cBhvr>
                                    </p:animEffect>
                                  </p:childTnLst>
                                </p:cTn>
                              </p:par>
                              <p:par>
                                <p:cTn id="16" presetID="22" presetClass="entr" presetSubtype="1" fill="hold" grpId="0" nodeType="withEffect">
                                  <p:stCondLst>
                                    <p:cond delay="0"/>
                                  </p:stCondLst>
                                  <p:childTnLst>
                                    <p:set>
                                      <p:cBhvr>
                                        <p:cTn id="17" dur="1" fill="hold">
                                          <p:stCondLst>
                                            <p:cond delay="0"/>
                                          </p:stCondLst>
                                        </p:cTn>
                                        <p:tgtEl>
                                          <p:spTgt spid="229379">
                                            <p:txEl>
                                              <p:pRg st="3" end="3"/>
                                            </p:txEl>
                                          </p:spTgt>
                                        </p:tgtEl>
                                        <p:attrNameLst>
                                          <p:attrName>style.visibility</p:attrName>
                                        </p:attrNameLst>
                                      </p:cBhvr>
                                      <p:to>
                                        <p:strVal val="visible"/>
                                      </p:to>
                                    </p:set>
                                    <p:animEffect transition="in" filter="wipe(up)">
                                      <p:cBhvr>
                                        <p:cTn id="18" dur="500"/>
                                        <p:tgtEl>
                                          <p:spTgt spid="229379">
                                            <p:txEl>
                                              <p:pRg st="3" end="3"/>
                                            </p:txEl>
                                          </p:spTgt>
                                        </p:tgtEl>
                                      </p:cBhvr>
                                    </p:animEffect>
                                  </p:childTnLst>
                                </p:cTn>
                              </p:par>
                              <p:par>
                                <p:cTn id="19" presetID="22" presetClass="entr" presetSubtype="1" fill="hold" grpId="0" nodeType="withEffect">
                                  <p:stCondLst>
                                    <p:cond delay="0"/>
                                  </p:stCondLst>
                                  <p:childTnLst>
                                    <p:set>
                                      <p:cBhvr>
                                        <p:cTn id="20" dur="1" fill="hold">
                                          <p:stCondLst>
                                            <p:cond delay="0"/>
                                          </p:stCondLst>
                                        </p:cTn>
                                        <p:tgtEl>
                                          <p:spTgt spid="229379">
                                            <p:txEl>
                                              <p:pRg st="4" end="4"/>
                                            </p:txEl>
                                          </p:spTgt>
                                        </p:tgtEl>
                                        <p:attrNameLst>
                                          <p:attrName>style.visibility</p:attrName>
                                        </p:attrNameLst>
                                      </p:cBhvr>
                                      <p:to>
                                        <p:strVal val="visible"/>
                                      </p:to>
                                    </p:set>
                                    <p:animEffect transition="in" filter="wipe(up)">
                                      <p:cBhvr>
                                        <p:cTn id="21" dur="500"/>
                                        <p:tgtEl>
                                          <p:spTgt spid="22937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9379"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685800" y="381000"/>
            <a:ext cx="7772400" cy="1447800"/>
          </a:xfrm>
        </p:spPr>
        <p:txBody>
          <a:bodyPr wrap="square" lIns="91440" tIns="45720" rIns="91440" bIns="45720" numCol="1" anchor="ctr" anchorCtr="0" compatLnSpc="1">
            <a:prstTxWarp prst="textNoShape">
              <a:avLst/>
            </a:prstTxWarp>
          </a:bodyPr>
          <a:lstStyle/>
          <a:p>
            <a:r>
              <a:rPr lang="en-US" sz="4000" cap="none" smtClean="0">
                <a:effectLst>
                  <a:outerShdw blurRad="38100" dist="38100" dir="2700000" algn="tl">
                    <a:srgbClr val="C0C0C0"/>
                  </a:outerShdw>
                </a:effectLst>
              </a:rPr>
              <a:t>A Large-Sample Test about a Population Mean</a:t>
            </a:r>
            <a:endParaRPr lang="th-TH" sz="4000" cap="none" smtClean="0">
              <a:effectLst>
                <a:outerShdw blurRad="38100" dist="38100" dir="2700000" algn="tl">
                  <a:srgbClr val="C0C0C0"/>
                </a:outerShdw>
              </a:effectLst>
            </a:endParaRPr>
          </a:p>
        </p:txBody>
      </p:sp>
      <p:sp>
        <p:nvSpPr>
          <p:cNvPr id="3" name="Content Placeholder 2"/>
          <p:cNvSpPr>
            <a:spLocks noGrp="1"/>
          </p:cNvSpPr>
          <p:nvPr>
            <p:ph idx="4294967295"/>
          </p:nvPr>
        </p:nvSpPr>
        <p:spPr>
          <a:xfrm>
            <a:off x="685800" y="1981200"/>
            <a:ext cx="8001000" cy="4114800"/>
          </a:xfrm>
        </p:spPr>
        <p:txBody>
          <a:bodyPr/>
          <a:lstStyle/>
          <a:p>
            <a:pPr marL="342900" indent="-342900"/>
            <a:r>
              <a:rPr lang="en-US" sz="3200" smtClean="0">
                <a:solidFill>
                  <a:srgbClr val="0033CC"/>
                </a:solidFill>
              </a:rPr>
              <a:t>Let </a:t>
            </a:r>
            <a:r>
              <a:rPr lang="en-US" sz="3200" b="1" smtClean="0">
                <a:solidFill>
                  <a:srgbClr val="333333"/>
                </a:solidFill>
                <a:latin typeface="Symbol" pitchFamily="18" charset="2"/>
              </a:rPr>
              <a:t>m</a:t>
            </a:r>
            <a:r>
              <a:rPr lang="en-US" sz="3200" b="1" baseline="-25000" smtClean="0">
                <a:solidFill>
                  <a:srgbClr val="333333"/>
                </a:solidFill>
                <a:latin typeface="Symbol" pitchFamily="18" charset="2"/>
              </a:rPr>
              <a:t>0  </a:t>
            </a:r>
            <a:r>
              <a:rPr lang="en-US" sz="3200" smtClean="0">
                <a:solidFill>
                  <a:srgbClr val="0033CC"/>
                </a:solidFill>
              </a:rPr>
              <a:t>be a hypothesized value of </a:t>
            </a:r>
            <a:r>
              <a:rPr lang="en-US" sz="3200" b="1" smtClean="0">
                <a:solidFill>
                  <a:srgbClr val="333333"/>
                </a:solidFill>
                <a:latin typeface="Symbol" pitchFamily="18" charset="2"/>
              </a:rPr>
              <a:t>m.</a:t>
            </a:r>
            <a:endParaRPr lang="en-US" sz="3200" smtClean="0">
              <a:solidFill>
                <a:srgbClr val="0033CC"/>
              </a:solidFill>
            </a:endParaRPr>
          </a:p>
          <a:p>
            <a:pPr marL="342900" indent="-342900"/>
            <a:r>
              <a:rPr lang="en-US" sz="3200" smtClean="0">
                <a:solidFill>
                  <a:srgbClr val="0033CC"/>
                </a:solidFill>
              </a:rPr>
              <a:t>A </a:t>
            </a:r>
            <a:r>
              <a:rPr lang="en-US" sz="3200" b="1" smtClean="0">
                <a:solidFill>
                  <a:srgbClr val="0033CC"/>
                </a:solidFill>
                <a:effectLst>
                  <a:outerShdw blurRad="38100" dist="38100" dir="2700000" algn="tl">
                    <a:srgbClr val="C0C0C0"/>
                  </a:outerShdw>
                </a:effectLst>
              </a:rPr>
              <a:t>one tailed </a:t>
            </a:r>
            <a:r>
              <a:rPr lang="en-US" sz="3200" smtClean="0">
                <a:solidFill>
                  <a:srgbClr val="0033CC"/>
                </a:solidFill>
              </a:rPr>
              <a:t>test</a:t>
            </a:r>
            <a:r>
              <a:rPr lang="en-US" sz="3200" b="1" smtClean="0">
                <a:solidFill>
                  <a:srgbClr val="0033CC"/>
                </a:solidFill>
                <a:effectLst>
                  <a:outerShdw blurRad="38100" dist="38100" dir="2700000" algn="tl">
                    <a:srgbClr val="C0C0C0"/>
                  </a:outerShdw>
                </a:effectLst>
              </a:rPr>
              <a:t>:</a:t>
            </a:r>
            <a:endParaRPr lang="en-US" sz="3200" smtClean="0">
              <a:solidFill>
                <a:srgbClr val="0033CC"/>
              </a:solidFill>
            </a:endParaRPr>
          </a:p>
          <a:p>
            <a:pPr lvl="2" indent="-514350">
              <a:buFont typeface="Times New Roman" pitchFamily="18" charset="0"/>
              <a:buAutoNum type="arabicParenR"/>
            </a:pPr>
            <a:r>
              <a:rPr lang="en-US" sz="3200" b="1" smtClean="0">
                <a:solidFill>
                  <a:srgbClr val="333333"/>
                </a:solidFill>
              </a:rPr>
              <a:t>H</a:t>
            </a:r>
            <a:r>
              <a:rPr lang="en-US" sz="3200" b="1" baseline="-25000" smtClean="0">
                <a:solidFill>
                  <a:srgbClr val="333333"/>
                </a:solidFill>
              </a:rPr>
              <a:t>0</a:t>
            </a:r>
            <a:r>
              <a:rPr lang="en-US" sz="3200" b="1" smtClean="0">
                <a:solidFill>
                  <a:srgbClr val="333333"/>
                </a:solidFill>
              </a:rPr>
              <a:t>: </a:t>
            </a:r>
            <a:r>
              <a:rPr lang="en-US" sz="3200" b="1" smtClean="0">
                <a:solidFill>
                  <a:srgbClr val="333333"/>
                </a:solidFill>
                <a:latin typeface="Symbol" pitchFamily="18" charset="2"/>
              </a:rPr>
              <a:t>m =</a:t>
            </a:r>
            <a:r>
              <a:rPr lang="en-US" sz="3200" b="1" smtClean="0">
                <a:solidFill>
                  <a:srgbClr val="333333"/>
                </a:solidFill>
              </a:rPr>
              <a:t> </a:t>
            </a:r>
            <a:r>
              <a:rPr lang="en-US" sz="3200" b="1" smtClean="0">
                <a:solidFill>
                  <a:srgbClr val="333333"/>
                </a:solidFill>
                <a:latin typeface="Symbol" pitchFamily="18" charset="2"/>
              </a:rPr>
              <a:t>m</a:t>
            </a:r>
            <a:r>
              <a:rPr lang="en-US" sz="3200" b="1" baseline="-25000" smtClean="0">
                <a:solidFill>
                  <a:srgbClr val="333333"/>
                </a:solidFill>
                <a:latin typeface="Symbol" pitchFamily="18" charset="2"/>
              </a:rPr>
              <a:t>0   </a:t>
            </a:r>
            <a:r>
              <a:rPr lang="en-US" sz="3200" b="1" smtClean="0">
                <a:solidFill>
                  <a:srgbClr val="333333"/>
                </a:solidFill>
              </a:rPr>
              <a:t>vs.   H</a:t>
            </a:r>
            <a:r>
              <a:rPr lang="en-US" sz="3200" b="1" baseline="-25000" smtClean="0">
                <a:solidFill>
                  <a:srgbClr val="333333"/>
                </a:solidFill>
              </a:rPr>
              <a:t>a</a:t>
            </a:r>
            <a:r>
              <a:rPr lang="en-US" sz="3200" b="1" smtClean="0">
                <a:solidFill>
                  <a:srgbClr val="333333"/>
                </a:solidFill>
              </a:rPr>
              <a:t>: </a:t>
            </a:r>
            <a:r>
              <a:rPr lang="en-US" sz="3200" b="1" smtClean="0">
                <a:solidFill>
                  <a:srgbClr val="333333"/>
                </a:solidFill>
                <a:latin typeface="Symbol" pitchFamily="18" charset="2"/>
              </a:rPr>
              <a:t>m &gt;</a:t>
            </a:r>
            <a:r>
              <a:rPr lang="en-US" sz="3200" b="1" smtClean="0">
                <a:solidFill>
                  <a:srgbClr val="333333"/>
                </a:solidFill>
              </a:rPr>
              <a:t> </a:t>
            </a:r>
            <a:r>
              <a:rPr lang="en-US" sz="3200" b="1" smtClean="0">
                <a:solidFill>
                  <a:srgbClr val="333333"/>
                </a:solidFill>
                <a:latin typeface="Symbol" pitchFamily="18" charset="2"/>
              </a:rPr>
              <a:t>m</a:t>
            </a:r>
            <a:r>
              <a:rPr lang="en-US" sz="3200" b="1" baseline="-25000" smtClean="0">
                <a:solidFill>
                  <a:srgbClr val="333333"/>
                </a:solidFill>
                <a:latin typeface="Symbol" pitchFamily="18" charset="2"/>
              </a:rPr>
              <a:t>0   </a:t>
            </a:r>
            <a:r>
              <a:rPr lang="en-US" sz="3200" b="1" smtClean="0">
                <a:solidFill>
                  <a:srgbClr val="333333"/>
                </a:solidFill>
              </a:rPr>
              <a:t>(right-tailed test)</a:t>
            </a:r>
          </a:p>
          <a:p>
            <a:pPr lvl="2" indent="-514350">
              <a:buFont typeface="Times New Roman" pitchFamily="18" charset="0"/>
              <a:buAutoNum type="arabicParenR"/>
            </a:pPr>
            <a:r>
              <a:rPr lang="en-US" sz="3200" b="1" smtClean="0">
                <a:solidFill>
                  <a:srgbClr val="333333"/>
                </a:solidFill>
              </a:rPr>
              <a:t>H</a:t>
            </a:r>
            <a:r>
              <a:rPr lang="en-US" sz="3200" b="1" baseline="-25000" smtClean="0">
                <a:solidFill>
                  <a:srgbClr val="333333"/>
                </a:solidFill>
              </a:rPr>
              <a:t>0</a:t>
            </a:r>
            <a:r>
              <a:rPr lang="en-US" sz="3200" b="1" smtClean="0">
                <a:solidFill>
                  <a:srgbClr val="333333"/>
                </a:solidFill>
              </a:rPr>
              <a:t>: </a:t>
            </a:r>
            <a:r>
              <a:rPr lang="en-US" sz="3200" b="1" smtClean="0">
                <a:solidFill>
                  <a:srgbClr val="333333"/>
                </a:solidFill>
                <a:latin typeface="Symbol" pitchFamily="18" charset="2"/>
              </a:rPr>
              <a:t>m =</a:t>
            </a:r>
            <a:r>
              <a:rPr lang="en-US" sz="3200" b="1" smtClean="0">
                <a:solidFill>
                  <a:srgbClr val="333333"/>
                </a:solidFill>
              </a:rPr>
              <a:t> </a:t>
            </a:r>
            <a:r>
              <a:rPr lang="en-US" sz="3200" b="1" smtClean="0">
                <a:solidFill>
                  <a:srgbClr val="333333"/>
                </a:solidFill>
                <a:latin typeface="Symbol" pitchFamily="18" charset="2"/>
              </a:rPr>
              <a:t>m</a:t>
            </a:r>
            <a:r>
              <a:rPr lang="en-US" sz="3200" b="1" baseline="-25000" smtClean="0">
                <a:solidFill>
                  <a:srgbClr val="333333"/>
                </a:solidFill>
                <a:latin typeface="Symbol" pitchFamily="18" charset="2"/>
              </a:rPr>
              <a:t>0   </a:t>
            </a:r>
            <a:r>
              <a:rPr lang="en-US" sz="3200" b="1" smtClean="0">
                <a:solidFill>
                  <a:srgbClr val="333333"/>
                </a:solidFill>
              </a:rPr>
              <a:t>vs.   H</a:t>
            </a:r>
            <a:r>
              <a:rPr lang="en-US" sz="3200" b="1" baseline="-25000" smtClean="0">
                <a:solidFill>
                  <a:srgbClr val="333333"/>
                </a:solidFill>
              </a:rPr>
              <a:t>a</a:t>
            </a:r>
            <a:r>
              <a:rPr lang="en-US" sz="3200" b="1" smtClean="0">
                <a:solidFill>
                  <a:srgbClr val="333333"/>
                </a:solidFill>
              </a:rPr>
              <a:t>: </a:t>
            </a:r>
            <a:r>
              <a:rPr lang="en-US" sz="3200" b="1" smtClean="0">
                <a:solidFill>
                  <a:srgbClr val="333333"/>
                </a:solidFill>
                <a:latin typeface="Symbol" pitchFamily="18" charset="2"/>
              </a:rPr>
              <a:t>m &lt;</a:t>
            </a:r>
            <a:r>
              <a:rPr lang="en-US" sz="3200" b="1" smtClean="0">
                <a:solidFill>
                  <a:srgbClr val="333333"/>
                </a:solidFill>
              </a:rPr>
              <a:t> </a:t>
            </a:r>
            <a:r>
              <a:rPr lang="en-US" sz="3200" b="1" smtClean="0">
                <a:solidFill>
                  <a:srgbClr val="333333"/>
                </a:solidFill>
                <a:latin typeface="Symbol" pitchFamily="18" charset="2"/>
              </a:rPr>
              <a:t>m</a:t>
            </a:r>
            <a:r>
              <a:rPr lang="en-US" sz="3200" b="1" baseline="-25000" smtClean="0">
                <a:solidFill>
                  <a:srgbClr val="333333"/>
                </a:solidFill>
                <a:latin typeface="Symbol" pitchFamily="18" charset="2"/>
              </a:rPr>
              <a:t>0   </a:t>
            </a:r>
            <a:r>
              <a:rPr lang="en-US" sz="3200" b="1" smtClean="0">
                <a:solidFill>
                  <a:srgbClr val="333333"/>
                </a:solidFill>
              </a:rPr>
              <a:t>(left-tailed test)</a:t>
            </a:r>
          </a:p>
          <a:p>
            <a:pPr marL="342900" indent="-342900"/>
            <a:r>
              <a:rPr lang="en-US" sz="3200" smtClean="0">
                <a:solidFill>
                  <a:srgbClr val="0033CC"/>
                </a:solidFill>
              </a:rPr>
              <a:t>A </a:t>
            </a:r>
            <a:r>
              <a:rPr lang="en-US" sz="3200" b="1" smtClean="0">
                <a:solidFill>
                  <a:srgbClr val="0033CC"/>
                </a:solidFill>
                <a:effectLst>
                  <a:outerShdw blurRad="38100" dist="38100" dir="2700000" algn="tl">
                    <a:srgbClr val="C0C0C0"/>
                  </a:outerShdw>
                </a:effectLst>
              </a:rPr>
              <a:t>two-tailed </a:t>
            </a:r>
            <a:r>
              <a:rPr lang="en-US" sz="3200" smtClean="0">
                <a:solidFill>
                  <a:srgbClr val="0033CC"/>
                </a:solidFill>
              </a:rPr>
              <a:t>test</a:t>
            </a:r>
            <a:r>
              <a:rPr lang="en-US" sz="3200" b="1" smtClean="0">
                <a:solidFill>
                  <a:srgbClr val="0033CC"/>
                </a:solidFill>
                <a:effectLst>
                  <a:outerShdw blurRad="38100" dist="38100" dir="2700000" algn="tl">
                    <a:srgbClr val="C0C0C0"/>
                  </a:outerShdw>
                </a:effectLst>
              </a:rPr>
              <a:t>:</a:t>
            </a:r>
            <a:endParaRPr lang="en-US" sz="3200" smtClean="0">
              <a:solidFill>
                <a:srgbClr val="0033CC"/>
              </a:solidFill>
            </a:endParaRPr>
          </a:p>
          <a:p>
            <a:pPr marL="971550" lvl="1" indent="-514350">
              <a:buFont typeface="Times New Roman" pitchFamily="18" charset="0"/>
              <a:buAutoNum type="arabicParenR" startAt="3"/>
            </a:pPr>
            <a:r>
              <a:rPr lang="en-US" sz="3200" b="1" smtClean="0">
                <a:solidFill>
                  <a:srgbClr val="333333"/>
                </a:solidFill>
              </a:rPr>
              <a:t>H</a:t>
            </a:r>
            <a:r>
              <a:rPr lang="en-US" sz="3200" b="1" baseline="-25000" smtClean="0">
                <a:solidFill>
                  <a:srgbClr val="333333"/>
                </a:solidFill>
              </a:rPr>
              <a:t>0</a:t>
            </a:r>
            <a:r>
              <a:rPr lang="en-US" sz="3200" b="1" smtClean="0">
                <a:solidFill>
                  <a:srgbClr val="333333"/>
                </a:solidFill>
              </a:rPr>
              <a:t>: </a:t>
            </a:r>
            <a:r>
              <a:rPr lang="en-US" sz="3200" b="1" smtClean="0">
                <a:solidFill>
                  <a:srgbClr val="333333"/>
                </a:solidFill>
                <a:latin typeface="Symbol" pitchFamily="18" charset="2"/>
              </a:rPr>
              <a:t>m =</a:t>
            </a:r>
            <a:r>
              <a:rPr lang="en-US" sz="3200" b="1" smtClean="0">
                <a:solidFill>
                  <a:srgbClr val="333333"/>
                </a:solidFill>
              </a:rPr>
              <a:t> </a:t>
            </a:r>
            <a:r>
              <a:rPr lang="en-US" sz="3200" b="1" smtClean="0">
                <a:solidFill>
                  <a:srgbClr val="333333"/>
                </a:solidFill>
                <a:latin typeface="Symbol" pitchFamily="18" charset="2"/>
              </a:rPr>
              <a:t>m</a:t>
            </a:r>
            <a:r>
              <a:rPr lang="en-US" sz="3200" b="1" baseline="-25000" smtClean="0">
                <a:solidFill>
                  <a:srgbClr val="333333"/>
                </a:solidFill>
                <a:latin typeface="Symbol" pitchFamily="18" charset="2"/>
              </a:rPr>
              <a:t>0   </a:t>
            </a:r>
            <a:r>
              <a:rPr lang="en-US" sz="3200" b="1" smtClean="0">
                <a:solidFill>
                  <a:srgbClr val="333333"/>
                </a:solidFill>
              </a:rPr>
              <a:t>vs.   H</a:t>
            </a:r>
            <a:r>
              <a:rPr lang="en-US" sz="3200" b="1" baseline="-25000" smtClean="0">
                <a:solidFill>
                  <a:srgbClr val="333333"/>
                </a:solidFill>
              </a:rPr>
              <a:t>a</a:t>
            </a:r>
            <a:r>
              <a:rPr lang="en-US" sz="3200" b="1" smtClean="0">
                <a:solidFill>
                  <a:srgbClr val="333333"/>
                </a:solidFill>
              </a:rPr>
              <a:t>: </a:t>
            </a:r>
            <a:r>
              <a:rPr lang="en-US" sz="3200" b="1" smtClean="0">
                <a:solidFill>
                  <a:srgbClr val="333333"/>
                </a:solidFill>
                <a:latin typeface="Symbol" pitchFamily="18" charset="2"/>
              </a:rPr>
              <a:t>m </a:t>
            </a:r>
            <a:r>
              <a:rPr lang="en-US" sz="3200" b="1" smtClean="0">
                <a:solidFill>
                  <a:srgbClr val="333333"/>
                </a:solidFill>
              </a:rPr>
              <a:t>≠ </a:t>
            </a:r>
            <a:r>
              <a:rPr lang="en-US" sz="3200" b="1" smtClean="0">
                <a:solidFill>
                  <a:srgbClr val="333333"/>
                </a:solidFill>
                <a:latin typeface="Symbol" pitchFamily="18" charset="2"/>
              </a:rPr>
              <a:t>m</a:t>
            </a:r>
            <a:r>
              <a:rPr lang="en-US" sz="3200" b="1" baseline="-25000" smtClean="0">
                <a:solidFill>
                  <a:srgbClr val="333333"/>
                </a:solidFill>
                <a:latin typeface="Symbol" pitchFamily="18" charset="2"/>
              </a:rPr>
              <a:t>0</a:t>
            </a:r>
            <a:endParaRPr lang="en-US" sz="3200" b="1" smtClean="0">
              <a:solidFill>
                <a:srgbClr val="333333"/>
              </a:solidFill>
            </a:endParaRPr>
          </a:p>
          <a:p>
            <a:pPr marL="971550" lvl="1" indent="-514350"/>
            <a:endParaRPr lang="th-TH" sz="32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par>
                                <p:cTn id="13" presetID="3" presetClass="entr" presetSubtype="1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linds(horizontal)">
                                      <p:cBhvr>
                                        <p:cTn id="15" dur="500"/>
                                        <p:tgtEl>
                                          <p:spTgt spid="3">
                                            <p:txEl>
                                              <p:pRg st="2" end="2"/>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blinds(horizontal)">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blinds(horizontal)">
                                      <p:cBhvr>
                                        <p:cTn id="23" dur="500"/>
                                        <p:tgtEl>
                                          <p:spTgt spid="3">
                                            <p:txEl>
                                              <p:pRg st="4" end="4"/>
                                            </p:txEl>
                                          </p:spTgt>
                                        </p:tgtEl>
                                      </p:cBhvr>
                                    </p:animEffect>
                                  </p:childTnLst>
                                </p:cTn>
                              </p:par>
                              <p:par>
                                <p:cTn id="24" presetID="3" presetClass="entr" presetSubtype="10" fill="hold"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blinds(horizontal)">
                                      <p:cBhvr>
                                        <p:cTn id="2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Rectangle 2"/>
          <p:cNvSpPr>
            <a:spLocks noGrp="1" noChangeArrowheads="1"/>
          </p:cNvSpPr>
          <p:nvPr>
            <p:ph type="title" idx="4294967295"/>
          </p:nvPr>
        </p:nvSpPr>
        <p:spPr>
          <a:xfrm>
            <a:off x="838200" y="381000"/>
            <a:ext cx="6934200" cy="1219200"/>
          </a:xfrm>
        </p:spPr>
        <p:txBody>
          <a:bodyPr/>
          <a:lstStyle/>
          <a:p>
            <a:pPr eaLnBrk="1" fontAlgn="auto" hangingPunct="1">
              <a:spcAft>
                <a:spcPts val="0"/>
              </a:spcAft>
              <a:defRPr/>
            </a:pPr>
            <a:r>
              <a:rPr lang="en-US" sz="4800" b="1"/>
              <a:t>Test Statistic</a:t>
            </a:r>
          </a:p>
        </p:txBody>
      </p:sp>
      <p:sp>
        <p:nvSpPr>
          <p:cNvPr id="233475" name="Rectangle 3"/>
          <p:cNvSpPr>
            <a:spLocks noGrp="1" noChangeArrowheads="1"/>
          </p:cNvSpPr>
          <p:nvPr>
            <p:ph sz="quarter" idx="4294967295"/>
          </p:nvPr>
        </p:nvSpPr>
        <p:spPr>
          <a:xfrm>
            <a:off x="609600" y="1524000"/>
            <a:ext cx="8229600" cy="4572000"/>
          </a:xfrm>
        </p:spPr>
        <p:txBody>
          <a:bodyPr>
            <a:normAutofit/>
          </a:bodyPr>
          <a:lstStyle/>
          <a:p>
            <a:pPr marL="609600" indent="-609600" eaLnBrk="1" fontAlgn="auto" hangingPunct="1">
              <a:spcAft>
                <a:spcPts val="0"/>
              </a:spcAft>
              <a:buFont typeface="Wingdings"/>
              <a:buChar char=""/>
              <a:defRPr/>
            </a:pPr>
            <a:r>
              <a:rPr lang="en-US" sz="3200"/>
              <a:t>Assume to begin with that H</a:t>
            </a:r>
            <a:r>
              <a:rPr lang="en-US" sz="3200" baseline="-25000"/>
              <a:t>0</a:t>
            </a:r>
            <a:r>
              <a:rPr lang="en-US" sz="3200"/>
              <a:t> is true.  The sample mean      is our best estimate of </a:t>
            </a:r>
            <a:r>
              <a:rPr lang="en-US" sz="3200">
                <a:latin typeface="Symbol" pitchFamily="18" charset="2"/>
              </a:rPr>
              <a:t>m</a:t>
            </a:r>
            <a:r>
              <a:rPr lang="en-US" sz="3200"/>
              <a:t>, and we use it in a standardized form as the </a:t>
            </a:r>
            <a:r>
              <a:rPr lang="en-US" sz="3200" b="1">
                <a:solidFill>
                  <a:srgbClr val="333333"/>
                </a:solidFill>
                <a:effectLst>
                  <a:outerShdw blurRad="38100" dist="38100" dir="2700000" algn="tl">
                    <a:srgbClr val="C0C0C0"/>
                  </a:outerShdw>
                </a:effectLst>
              </a:rPr>
              <a:t>test statistic:</a:t>
            </a:r>
          </a:p>
          <a:p>
            <a:pPr marL="609600" indent="-609600" eaLnBrk="1" fontAlgn="auto" hangingPunct="1">
              <a:spcAft>
                <a:spcPts val="0"/>
              </a:spcAft>
              <a:buFont typeface="Wingdings"/>
              <a:buChar char=""/>
              <a:defRPr/>
            </a:pPr>
            <a:endParaRPr lang="en-US" sz="3200" b="1">
              <a:solidFill>
                <a:srgbClr val="333333"/>
              </a:solidFill>
              <a:effectLst>
                <a:outerShdw blurRad="38100" dist="38100" dir="2700000" algn="tl">
                  <a:srgbClr val="C0C0C0"/>
                </a:outerShdw>
              </a:effectLst>
            </a:endParaRPr>
          </a:p>
          <a:p>
            <a:pPr marL="609600" indent="-609600" eaLnBrk="1" fontAlgn="auto" hangingPunct="1">
              <a:spcAft>
                <a:spcPts val="0"/>
              </a:spcAft>
              <a:buFont typeface="Wingdings"/>
              <a:buChar char=""/>
              <a:defRPr/>
            </a:pPr>
            <a:endParaRPr lang="en-US"/>
          </a:p>
        </p:txBody>
      </p:sp>
      <p:graphicFrame>
        <p:nvGraphicFramePr>
          <p:cNvPr id="175108" name="Object 8"/>
          <p:cNvGraphicFramePr>
            <a:graphicFrameLocks noChangeAspect="1"/>
          </p:cNvGraphicFramePr>
          <p:nvPr>
            <p:extLst>
              <p:ext uri="{D42A27DB-BD31-4B8C-83A1-F6EECF244321}">
                <p14:modId xmlns:p14="http://schemas.microsoft.com/office/powerpoint/2010/main" val="193780227"/>
              </p:ext>
            </p:extLst>
          </p:nvPr>
        </p:nvGraphicFramePr>
        <p:xfrm>
          <a:off x="4732361" y="2111374"/>
          <a:ext cx="430213" cy="515938"/>
        </p:xfrm>
        <a:graphic>
          <a:graphicData uri="http://schemas.openxmlformats.org/presentationml/2006/ole">
            <mc:AlternateContent xmlns:mc="http://schemas.openxmlformats.org/markup-compatibility/2006">
              <mc:Choice xmlns:v="urn:schemas-microsoft-com:vml" Requires="v">
                <p:oleObj spid="_x0000_s175138" name="Equation" r:id="rId4" imgW="126720" imgH="152280" progId="">
                  <p:embed/>
                </p:oleObj>
              </mc:Choice>
              <mc:Fallback>
                <p:oleObj name="Equation" r:id="rId4" imgW="126720" imgH="152280" progId="">
                  <p:embed/>
                  <p:pic>
                    <p:nvPicPr>
                      <p:cNvPr id="0"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32361" y="2111374"/>
                        <a:ext cx="430213" cy="5159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5109" name="Object 9"/>
          <p:cNvGraphicFramePr>
            <a:graphicFrameLocks noChangeAspect="1"/>
          </p:cNvGraphicFramePr>
          <p:nvPr/>
        </p:nvGraphicFramePr>
        <p:xfrm>
          <a:off x="3228975" y="3654425"/>
          <a:ext cx="3086100" cy="1068388"/>
        </p:xfrm>
        <a:graphic>
          <a:graphicData uri="http://schemas.openxmlformats.org/presentationml/2006/ole">
            <mc:AlternateContent xmlns:mc="http://schemas.openxmlformats.org/markup-compatibility/2006">
              <mc:Choice xmlns:v="urn:schemas-microsoft-com:vml" Requires="v">
                <p:oleObj spid="_x0000_s175139" name="Equation" r:id="rId6" imgW="1066680" imgH="368280" progId="">
                  <p:embed/>
                </p:oleObj>
              </mc:Choice>
              <mc:Fallback>
                <p:oleObj name="Equation" r:id="rId6" imgW="1066680" imgH="368280" progId="">
                  <p:embed/>
                  <p:pic>
                    <p:nvPicPr>
                      <p:cNvPr id="0" name="Object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28975" y="3654425"/>
                        <a:ext cx="3086100" cy="1068388"/>
                      </a:xfrm>
                      <a:prstGeom prst="rect">
                        <a:avLst/>
                      </a:prstGeom>
                      <a:solidFill>
                        <a:srgbClr val="DDDDDD"/>
                      </a:solidFill>
                      <a:ln w="28575">
                        <a:solidFill>
                          <a:schemeClr val="tx1"/>
                        </a:solidFill>
                        <a:miter lim="800000"/>
                        <a:headEnd/>
                        <a:tailEnd/>
                      </a:ln>
                      <a:effectLst>
                        <a:outerShdw dist="107763" dir="2700000" algn="ctr" rotWithShape="0">
                          <a:srgbClr val="808080"/>
                        </a:outerShdw>
                      </a:effectLst>
                    </p:spPr>
                  </p:pic>
                </p:oleObj>
              </mc:Fallback>
            </mc:AlternateContent>
          </a:graphicData>
        </a:graphic>
      </p:graphicFrame>
      <p:grpSp>
        <p:nvGrpSpPr>
          <p:cNvPr id="175110" name="Group 30"/>
          <p:cNvGrpSpPr>
            <a:grpSpLocks/>
          </p:cNvGrpSpPr>
          <p:nvPr/>
        </p:nvGrpSpPr>
        <p:grpSpPr bwMode="auto">
          <a:xfrm>
            <a:off x="609600" y="4876800"/>
            <a:ext cx="8229600" cy="1582738"/>
            <a:chOff x="384" y="3072"/>
            <a:chExt cx="5184" cy="997"/>
          </a:xfrm>
        </p:grpSpPr>
        <p:sp>
          <p:nvSpPr>
            <p:cNvPr id="175111" name="Text Box 13"/>
            <p:cNvSpPr txBox="1">
              <a:spLocks noChangeArrowheads="1"/>
            </p:cNvSpPr>
            <p:nvPr/>
          </p:nvSpPr>
          <p:spPr bwMode="auto">
            <a:xfrm>
              <a:off x="384" y="3072"/>
              <a:ext cx="5184" cy="979"/>
            </a:xfrm>
            <a:prstGeom prst="rect">
              <a:avLst/>
            </a:prstGeom>
            <a:noFill/>
            <a:ln w="9525">
              <a:noFill/>
              <a:miter lim="800000"/>
              <a:headEnd/>
              <a:tailEnd/>
            </a:ln>
          </p:spPr>
          <p:txBody>
            <a:bodyPr>
              <a:spAutoFit/>
            </a:bodyPr>
            <a:lstStyle/>
            <a:p>
              <a:pPr>
                <a:spcBef>
                  <a:spcPct val="50000"/>
                </a:spcBef>
              </a:pPr>
              <a:r>
                <a:rPr lang="en-US" sz="3200" b="0">
                  <a:solidFill>
                    <a:srgbClr val="4D4D4D"/>
                  </a:solidFill>
                </a:rPr>
                <a:t>since      has an approximate normal distribution with mean </a:t>
              </a:r>
              <a:r>
                <a:rPr lang="en-US" sz="3200" b="0">
                  <a:solidFill>
                    <a:srgbClr val="4D4D4D"/>
                  </a:solidFill>
                  <a:latin typeface="Symbol" pitchFamily="18" charset="2"/>
                </a:rPr>
                <a:t>m</a:t>
              </a:r>
              <a:r>
                <a:rPr lang="en-US" sz="3200" b="0" baseline="-25000">
                  <a:solidFill>
                    <a:srgbClr val="4D4D4D"/>
                  </a:solidFill>
                </a:rPr>
                <a:t>0</a:t>
              </a:r>
              <a:r>
                <a:rPr lang="en-US" sz="3200" b="0">
                  <a:solidFill>
                    <a:srgbClr val="4D4D4D"/>
                  </a:solidFill>
                </a:rPr>
                <a:t> and standard deviation</a:t>
              </a:r>
              <a:r>
                <a:rPr lang="en-US">
                  <a:solidFill>
                    <a:srgbClr val="4D4D4D"/>
                  </a:solidFill>
                </a:rPr>
                <a:t>             .</a:t>
              </a:r>
            </a:p>
          </p:txBody>
        </p:sp>
        <p:graphicFrame>
          <p:nvGraphicFramePr>
            <p:cNvPr id="175112" name="Object 14"/>
            <p:cNvGraphicFramePr>
              <a:graphicFrameLocks noChangeAspect="1"/>
            </p:cNvGraphicFramePr>
            <p:nvPr/>
          </p:nvGraphicFramePr>
          <p:xfrm>
            <a:off x="1152" y="3120"/>
            <a:ext cx="270" cy="325"/>
          </p:xfrm>
          <a:graphic>
            <a:graphicData uri="http://schemas.openxmlformats.org/presentationml/2006/ole">
              <mc:AlternateContent xmlns:mc="http://schemas.openxmlformats.org/markup-compatibility/2006">
                <mc:Choice xmlns:v="urn:schemas-microsoft-com:vml" Requires="v">
                  <p:oleObj spid="_x0000_s175140" name="Equation" r:id="rId8" imgW="126720" imgH="152280" progId="">
                    <p:embed/>
                  </p:oleObj>
                </mc:Choice>
                <mc:Fallback>
                  <p:oleObj name="Equation" r:id="rId8" imgW="126720" imgH="152280" progId="">
                    <p:embed/>
                    <p:pic>
                      <p:nvPicPr>
                        <p:cNvPr id="0" name="Object 1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152" y="3120"/>
                          <a:ext cx="270" cy="3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5113" name="Object 15"/>
            <p:cNvGraphicFramePr>
              <a:graphicFrameLocks noChangeAspect="1"/>
            </p:cNvGraphicFramePr>
            <p:nvPr/>
          </p:nvGraphicFramePr>
          <p:xfrm>
            <a:off x="1536" y="3744"/>
            <a:ext cx="608" cy="325"/>
          </p:xfrm>
          <a:graphic>
            <a:graphicData uri="http://schemas.openxmlformats.org/presentationml/2006/ole">
              <mc:AlternateContent xmlns:mc="http://schemas.openxmlformats.org/markup-compatibility/2006">
                <mc:Choice xmlns:v="urn:schemas-microsoft-com:vml" Requires="v">
                  <p:oleObj spid="_x0000_s175141" name="Equation" r:id="rId10" imgW="380880" imgH="203040" progId="">
                    <p:embed/>
                  </p:oleObj>
                </mc:Choice>
                <mc:Fallback>
                  <p:oleObj name="Equation" r:id="rId10" imgW="380880" imgH="203040" progId="">
                    <p:embed/>
                    <p:pic>
                      <p:nvPicPr>
                        <p:cNvPr id="0" name="Object 1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536" y="3744"/>
                          <a:ext cx="608" cy="3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grpSp>
        <p:nvGrpSpPr>
          <p:cNvPr id="175114" name="Group 27"/>
          <p:cNvGrpSpPr>
            <a:grpSpLocks/>
          </p:cNvGrpSpPr>
          <p:nvPr/>
        </p:nvGrpSpPr>
        <p:grpSpPr bwMode="auto">
          <a:xfrm>
            <a:off x="7467600" y="152400"/>
            <a:ext cx="1447800" cy="990600"/>
            <a:chOff x="432" y="528"/>
            <a:chExt cx="1056" cy="672"/>
          </a:xfrm>
        </p:grpSpPr>
        <p:sp>
          <p:nvSpPr>
            <p:cNvPr id="175115" name="Rectangle 28"/>
            <p:cNvSpPr>
              <a:spLocks noChangeArrowheads="1"/>
            </p:cNvSpPr>
            <p:nvPr/>
          </p:nvSpPr>
          <p:spPr bwMode="auto">
            <a:xfrm>
              <a:off x="432" y="528"/>
              <a:ext cx="1056" cy="672"/>
            </a:xfrm>
            <a:prstGeom prst="rect">
              <a:avLst/>
            </a:prstGeom>
            <a:solidFill>
              <a:srgbClr val="DDDDDD"/>
            </a:solidFill>
            <a:ln w="28575">
              <a:solidFill>
                <a:schemeClr val="tx1"/>
              </a:solidFill>
              <a:miter lim="800000"/>
              <a:headEnd/>
              <a:tailEnd/>
            </a:ln>
          </p:spPr>
          <p:txBody>
            <a:bodyPr wrap="none" anchor="ctr"/>
            <a:lstStyle/>
            <a:p>
              <a:endParaRPr lang="th-TH"/>
            </a:p>
          </p:txBody>
        </p:sp>
        <p:pic>
          <p:nvPicPr>
            <p:cNvPr id="175116" name="Picture 29" descr="curve3"/>
            <p:cNvPicPr>
              <a:picLocks noChangeAspect="1" noChangeArrowheads="1"/>
            </p:cNvPicPr>
            <p:nvPr/>
          </p:nvPicPr>
          <p:blipFill>
            <a:blip r:embed="rId12"/>
            <a:srcRect/>
            <a:stretch>
              <a:fillRect/>
            </a:stretch>
          </p:blipFill>
          <p:spPr bwMode="auto">
            <a:xfrm>
              <a:off x="480" y="576"/>
              <a:ext cx="960" cy="571"/>
            </a:xfrm>
            <a:prstGeom prst="rect">
              <a:avLst/>
            </a:prstGeom>
            <a:solidFill>
              <a:srgbClr val="DDDDDD"/>
            </a:solidFill>
            <a:ln w="9525">
              <a:noFill/>
              <a:miter lim="800000"/>
              <a:headEnd/>
              <a:tailEnd/>
            </a:ln>
          </p:spPr>
        </p:pic>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Rectangle 2"/>
          <p:cNvSpPr>
            <a:spLocks noGrp="1" noChangeArrowheads="1"/>
          </p:cNvSpPr>
          <p:nvPr>
            <p:ph type="title" idx="4294967295"/>
          </p:nvPr>
        </p:nvSpPr>
        <p:spPr>
          <a:xfrm>
            <a:off x="838200" y="-76200"/>
            <a:ext cx="6934200" cy="1219200"/>
          </a:xfrm>
        </p:spPr>
        <p:txBody>
          <a:bodyPr/>
          <a:lstStyle/>
          <a:p>
            <a:pPr eaLnBrk="1" fontAlgn="auto" hangingPunct="1">
              <a:spcAft>
                <a:spcPts val="0"/>
              </a:spcAft>
              <a:defRPr/>
            </a:pPr>
            <a:r>
              <a:rPr lang="en-US" sz="4800" b="1"/>
              <a:t>Test Statistic</a:t>
            </a:r>
          </a:p>
        </p:txBody>
      </p:sp>
      <p:sp>
        <p:nvSpPr>
          <p:cNvPr id="177155" name="Rectangle 3"/>
          <p:cNvSpPr>
            <a:spLocks noGrp="1" noChangeArrowheads="1"/>
          </p:cNvSpPr>
          <p:nvPr>
            <p:ph sz="quarter" idx="4294967295"/>
          </p:nvPr>
        </p:nvSpPr>
        <p:spPr>
          <a:xfrm>
            <a:off x="685800" y="1295400"/>
            <a:ext cx="8229600" cy="4572000"/>
          </a:xfrm>
        </p:spPr>
        <p:txBody>
          <a:bodyPr/>
          <a:lstStyle/>
          <a:p>
            <a:pPr marL="609600" indent="-609600" eaLnBrk="1" hangingPunct="1"/>
            <a:r>
              <a:rPr lang="en-US" sz="3200" smtClean="0"/>
              <a:t>If H</a:t>
            </a:r>
            <a:r>
              <a:rPr lang="en-US" sz="3200" baseline="-25000" smtClean="0"/>
              <a:t>0</a:t>
            </a:r>
            <a:r>
              <a:rPr lang="en-US" sz="3200" smtClean="0"/>
              <a:t> is true the value of      should be close to </a:t>
            </a:r>
            <a:r>
              <a:rPr lang="en-US" sz="3200" smtClean="0">
                <a:latin typeface="Symbol" pitchFamily="18" charset="2"/>
              </a:rPr>
              <a:t>m</a:t>
            </a:r>
            <a:r>
              <a:rPr lang="en-US" sz="3200" baseline="-25000" smtClean="0"/>
              <a:t>0</a:t>
            </a:r>
            <a:r>
              <a:rPr lang="en-US" sz="3200" smtClean="0"/>
              <a:t>, and </a:t>
            </a:r>
            <a:r>
              <a:rPr lang="en-US" sz="3200" i="1" smtClean="0"/>
              <a:t>z</a:t>
            </a:r>
            <a:r>
              <a:rPr lang="en-US" sz="3200" smtClean="0"/>
              <a:t> will be close to 0. If H</a:t>
            </a:r>
            <a:r>
              <a:rPr lang="en-US" sz="3200" baseline="-25000" smtClean="0"/>
              <a:t>0</a:t>
            </a:r>
            <a:r>
              <a:rPr lang="en-US" sz="3200" smtClean="0"/>
              <a:t> is false,    will be much larger or smaller than </a:t>
            </a:r>
            <a:r>
              <a:rPr lang="en-US" sz="3200" smtClean="0">
                <a:latin typeface="Symbol" pitchFamily="18" charset="2"/>
              </a:rPr>
              <a:t>m</a:t>
            </a:r>
            <a:r>
              <a:rPr lang="en-US" sz="3200" baseline="-25000" smtClean="0"/>
              <a:t>0</a:t>
            </a:r>
            <a:r>
              <a:rPr lang="en-US" sz="3200" smtClean="0"/>
              <a:t>, and </a:t>
            </a:r>
            <a:r>
              <a:rPr lang="en-US" sz="3200" i="1" smtClean="0"/>
              <a:t>z</a:t>
            </a:r>
            <a:r>
              <a:rPr lang="en-US" sz="3200" smtClean="0"/>
              <a:t> will be much larger or smaller than 0, indicating that we should reject H</a:t>
            </a:r>
            <a:r>
              <a:rPr lang="en-US" sz="3200" baseline="-25000" smtClean="0"/>
              <a:t>0</a:t>
            </a:r>
            <a:r>
              <a:rPr lang="en-US" sz="3200" smtClean="0"/>
              <a:t>. </a:t>
            </a:r>
          </a:p>
        </p:txBody>
      </p:sp>
      <p:grpSp>
        <p:nvGrpSpPr>
          <p:cNvPr id="177156" name="Group 27"/>
          <p:cNvGrpSpPr>
            <a:grpSpLocks/>
          </p:cNvGrpSpPr>
          <p:nvPr/>
        </p:nvGrpSpPr>
        <p:grpSpPr bwMode="auto">
          <a:xfrm>
            <a:off x="2848768" y="1371600"/>
            <a:ext cx="3690938" cy="1452563"/>
            <a:chOff x="1594" y="864"/>
            <a:chExt cx="2325" cy="915"/>
          </a:xfrm>
        </p:grpSpPr>
        <p:graphicFrame>
          <p:nvGraphicFramePr>
            <p:cNvPr id="177157" name="Object 8"/>
            <p:cNvGraphicFramePr>
              <a:graphicFrameLocks noChangeAspect="1"/>
            </p:cNvGraphicFramePr>
            <p:nvPr/>
          </p:nvGraphicFramePr>
          <p:xfrm>
            <a:off x="3648" y="864"/>
            <a:ext cx="271" cy="325"/>
          </p:xfrm>
          <a:graphic>
            <a:graphicData uri="http://schemas.openxmlformats.org/presentationml/2006/ole">
              <mc:AlternateContent xmlns:mc="http://schemas.openxmlformats.org/markup-compatibility/2006">
                <mc:Choice xmlns:v="urn:schemas-microsoft-com:vml" Requires="v">
                  <p:oleObj spid="_x0000_s177171" name="Equation" r:id="rId4" imgW="126720" imgH="152280" progId="">
                    <p:embed/>
                  </p:oleObj>
                </mc:Choice>
                <mc:Fallback>
                  <p:oleObj name="Equation" r:id="rId4" imgW="126720" imgH="152280" progId="">
                    <p:embed/>
                    <p:pic>
                      <p:nvPicPr>
                        <p:cNvPr id="0"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48" y="864"/>
                          <a:ext cx="271" cy="3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7158" name="Object 9"/>
            <p:cNvGraphicFramePr>
              <a:graphicFrameLocks noChangeAspect="1"/>
            </p:cNvGraphicFramePr>
            <p:nvPr>
              <p:extLst>
                <p:ext uri="{D42A27DB-BD31-4B8C-83A1-F6EECF244321}">
                  <p14:modId xmlns:p14="http://schemas.microsoft.com/office/powerpoint/2010/main" val="769889426"/>
                </p:ext>
              </p:extLst>
            </p:nvPr>
          </p:nvGraphicFramePr>
          <p:xfrm>
            <a:off x="1594" y="1454"/>
            <a:ext cx="270" cy="325"/>
          </p:xfrm>
          <a:graphic>
            <a:graphicData uri="http://schemas.openxmlformats.org/presentationml/2006/ole">
              <mc:AlternateContent xmlns:mc="http://schemas.openxmlformats.org/markup-compatibility/2006">
                <mc:Choice xmlns:v="urn:schemas-microsoft-com:vml" Requires="v">
                  <p:oleObj spid="_x0000_s177172" name="Equation" r:id="rId6" imgW="126720" imgH="152280" progId="">
                    <p:embed/>
                  </p:oleObj>
                </mc:Choice>
                <mc:Fallback>
                  <p:oleObj name="Equation" r:id="rId6" imgW="126720" imgH="152280" progId="">
                    <p:embed/>
                    <p:pic>
                      <p:nvPicPr>
                        <p:cNvPr id="0" name="Object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94" y="1454"/>
                          <a:ext cx="270" cy="3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grpSp>
        <p:nvGrpSpPr>
          <p:cNvPr id="177159" name="Group 12"/>
          <p:cNvGrpSpPr>
            <a:grpSpLocks/>
          </p:cNvGrpSpPr>
          <p:nvPr/>
        </p:nvGrpSpPr>
        <p:grpSpPr bwMode="auto">
          <a:xfrm>
            <a:off x="3124200" y="4237831"/>
            <a:ext cx="4114800" cy="2438400"/>
            <a:chOff x="1488" y="2352"/>
            <a:chExt cx="2592" cy="1536"/>
          </a:xfrm>
        </p:grpSpPr>
        <p:sp>
          <p:nvSpPr>
            <p:cNvPr id="234507" name="Rectangle 11"/>
            <p:cNvSpPr>
              <a:spLocks noChangeArrowheads="1"/>
            </p:cNvSpPr>
            <p:nvPr/>
          </p:nvSpPr>
          <p:spPr bwMode="auto">
            <a:xfrm>
              <a:off x="1488" y="2352"/>
              <a:ext cx="2592" cy="1536"/>
            </a:xfrm>
            <a:prstGeom prst="rect">
              <a:avLst/>
            </a:prstGeom>
            <a:solidFill>
              <a:srgbClr val="DDDDDD"/>
            </a:solidFill>
            <a:ln w="28575">
              <a:solidFill>
                <a:schemeClr val="tx1"/>
              </a:solidFill>
              <a:miter lim="800000"/>
              <a:headEnd/>
              <a:tailEnd/>
            </a:ln>
            <a:effectLst>
              <a:outerShdw dist="107763" dir="2700000" algn="ctr" rotWithShape="0">
                <a:schemeClr val="bg2"/>
              </a:outerShdw>
            </a:effectLst>
          </p:spPr>
          <p:txBody>
            <a:bodyPr wrap="none" anchor="ctr"/>
            <a:lstStyle/>
            <a:p>
              <a:pPr>
                <a:defRPr/>
              </a:pPr>
              <a:endParaRPr lang="en-US">
                <a:cs typeface="+mn-cs"/>
              </a:endParaRPr>
            </a:p>
          </p:txBody>
        </p:sp>
        <p:pic>
          <p:nvPicPr>
            <p:cNvPr id="177161" name="Picture 10" descr="curve21"/>
            <p:cNvPicPr>
              <a:picLocks noChangeAspect="1" noChangeArrowheads="1"/>
            </p:cNvPicPr>
            <p:nvPr/>
          </p:nvPicPr>
          <p:blipFill>
            <a:blip r:embed="rId8"/>
            <a:srcRect/>
            <a:stretch>
              <a:fillRect/>
            </a:stretch>
          </p:blipFill>
          <p:spPr bwMode="auto">
            <a:xfrm>
              <a:off x="1584" y="2400"/>
              <a:ext cx="2432" cy="1440"/>
            </a:xfrm>
            <a:prstGeom prst="rect">
              <a:avLst/>
            </a:prstGeom>
            <a:solidFill>
              <a:srgbClr val="DDDDDD"/>
            </a:solidFill>
            <a:ln w="9525">
              <a:noFill/>
              <a:miter lim="800000"/>
              <a:headEnd/>
              <a:tailEnd/>
            </a:ln>
          </p:spPr>
        </p:pic>
      </p:grpSp>
      <p:grpSp>
        <p:nvGrpSpPr>
          <p:cNvPr id="177162" name="Group 24"/>
          <p:cNvGrpSpPr>
            <a:grpSpLocks/>
          </p:cNvGrpSpPr>
          <p:nvPr/>
        </p:nvGrpSpPr>
        <p:grpSpPr bwMode="auto">
          <a:xfrm>
            <a:off x="7467600" y="152400"/>
            <a:ext cx="1447800" cy="990600"/>
            <a:chOff x="432" y="528"/>
            <a:chExt cx="1056" cy="672"/>
          </a:xfrm>
        </p:grpSpPr>
        <p:sp>
          <p:nvSpPr>
            <p:cNvPr id="177163" name="Rectangle 25"/>
            <p:cNvSpPr>
              <a:spLocks noChangeArrowheads="1"/>
            </p:cNvSpPr>
            <p:nvPr/>
          </p:nvSpPr>
          <p:spPr bwMode="auto">
            <a:xfrm>
              <a:off x="432" y="528"/>
              <a:ext cx="1056" cy="672"/>
            </a:xfrm>
            <a:prstGeom prst="rect">
              <a:avLst/>
            </a:prstGeom>
            <a:solidFill>
              <a:srgbClr val="DDDDDD"/>
            </a:solidFill>
            <a:ln w="28575">
              <a:solidFill>
                <a:schemeClr val="tx1"/>
              </a:solidFill>
              <a:miter lim="800000"/>
              <a:headEnd/>
              <a:tailEnd/>
            </a:ln>
          </p:spPr>
          <p:txBody>
            <a:bodyPr wrap="none" anchor="ctr"/>
            <a:lstStyle/>
            <a:p>
              <a:endParaRPr lang="th-TH"/>
            </a:p>
          </p:txBody>
        </p:sp>
        <p:pic>
          <p:nvPicPr>
            <p:cNvPr id="177164" name="Picture 26" descr="curve3"/>
            <p:cNvPicPr>
              <a:picLocks noChangeAspect="1" noChangeArrowheads="1"/>
            </p:cNvPicPr>
            <p:nvPr/>
          </p:nvPicPr>
          <p:blipFill>
            <a:blip r:embed="rId9"/>
            <a:srcRect/>
            <a:stretch>
              <a:fillRect/>
            </a:stretch>
          </p:blipFill>
          <p:spPr bwMode="auto">
            <a:xfrm>
              <a:off x="480" y="576"/>
              <a:ext cx="960" cy="571"/>
            </a:xfrm>
            <a:prstGeom prst="rect">
              <a:avLst/>
            </a:prstGeom>
            <a:solidFill>
              <a:srgbClr val="DDDDDD"/>
            </a:solidFill>
            <a:ln w="9525">
              <a:noFill/>
              <a:miter lim="800000"/>
              <a:headEnd/>
              <a:tailEnd/>
            </a:ln>
          </p:spPr>
        </p:pic>
      </p:gr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Oriel</Template>
  <TotalTime>8057</TotalTime>
  <Words>1867</Words>
  <Application>Microsoft Office PowerPoint</Application>
  <PresentationFormat>On-screen Show (4:3)</PresentationFormat>
  <Paragraphs>196</Paragraphs>
  <Slides>29</Slides>
  <Notes>19</Notes>
  <HiddenSlides>0</HiddenSlides>
  <MMClips>0</MMClips>
  <ScaleCrop>false</ScaleCrop>
  <HeadingPairs>
    <vt:vector size="8" baseType="variant">
      <vt:variant>
        <vt:lpstr>Fonts Used</vt:lpstr>
      </vt:variant>
      <vt:variant>
        <vt:i4>10</vt:i4>
      </vt:variant>
      <vt:variant>
        <vt:lpstr>Theme</vt:lpstr>
      </vt:variant>
      <vt:variant>
        <vt:i4>1</vt:i4>
      </vt:variant>
      <vt:variant>
        <vt:lpstr>Embedded OLE Servers</vt:lpstr>
      </vt:variant>
      <vt:variant>
        <vt:i4>1</vt:i4>
      </vt:variant>
      <vt:variant>
        <vt:lpstr>Slide Titles</vt:lpstr>
      </vt:variant>
      <vt:variant>
        <vt:i4>29</vt:i4>
      </vt:variant>
    </vt:vector>
  </HeadingPairs>
  <TitlesOfParts>
    <vt:vector size="41" baseType="lpstr">
      <vt:lpstr>Angsana New</vt:lpstr>
      <vt:lpstr>Arial</vt:lpstr>
      <vt:lpstr>Century Schoolbook</vt:lpstr>
      <vt:lpstr>Cordia New</vt:lpstr>
      <vt:lpstr>KodchiangUPC</vt:lpstr>
      <vt:lpstr>Symbol</vt:lpstr>
      <vt:lpstr>Tahoma</vt:lpstr>
      <vt:lpstr>Times New Roman</vt:lpstr>
      <vt:lpstr>Wingdings</vt:lpstr>
      <vt:lpstr>Wingdings 2</vt:lpstr>
      <vt:lpstr>Oriel</vt:lpstr>
      <vt:lpstr>Equation</vt:lpstr>
      <vt:lpstr>Introduction to Probability  and Statistics Fourteenth Edition</vt:lpstr>
      <vt:lpstr>Introduction</vt:lpstr>
      <vt:lpstr>Introduction</vt:lpstr>
      <vt:lpstr>Parts of a Statistical Test</vt:lpstr>
      <vt:lpstr>Parts of a Statistical Test</vt:lpstr>
      <vt:lpstr>Parts of a Statistical Test</vt:lpstr>
      <vt:lpstr>A Large-Sample Test about a Population Mean</vt:lpstr>
      <vt:lpstr>Test Statistic</vt:lpstr>
      <vt:lpstr>Test Statistic</vt:lpstr>
      <vt:lpstr>Example 1</vt:lpstr>
      <vt:lpstr>Example 2</vt:lpstr>
      <vt:lpstr>Critical Value Approach</vt:lpstr>
      <vt:lpstr>p-Value Approach</vt:lpstr>
      <vt:lpstr>Example 3</vt:lpstr>
      <vt:lpstr>Critical Value Approach</vt:lpstr>
      <vt:lpstr>p –Value Approach</vt:lpstr>
      <vt:lpstr>Class Activity</vt:lpstr>
      <vt:lpstr>Class Activity</vt:lpstr>
      <vt:lpstr>Class Activity</vt:lpstr>
      <vt:lpstr>Class Activity</vt:lpstr>
      <vt:lpstr>LIKELY OR UNLIKELY?</vt:lpstr>
      <vt:lpstr>Using a Rejection Region</vt:lpstr>
      <vt:lpstr>Statistical Significance</vt:lpstr>
      <vt:lpstr>Statistical Significance</vt:lpstr>
      <vt:lpstr>Two Types of Errors</vt:lpstr>
      <vt:lpstr>Two Types of Errors</vt:lpstr>
      <vt:lpstr>z Tests about a Population Proportion</vt:lpstr>
      <vt:lpstr>Example: The Cheese Spread Case</vt:lpstr>
      <vt:lpstr>Example: The Cheese Spread  Case (Continued)</vt:lpstr>
    </vt:vector>
  </TitlesOfParts>
  <Company>University of California, Riverside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Probability  and Statistics Eleventh Edition</dc:title>
  <dc:creator>Valued Gateway Client</dc:creator>
  <cp:lastModifiedBy>ASUS</cp:lastModifiedBy>
  <cp:revision>153</cp:revision>
  <cp:lastPrinted>2017-08-21T03:40:13Z</cp:lastPrinted>
  <dcterms:created xsi:type="dcterms:W3CDTF">2002-04-23T03:30:55Z</dcterms:created>
  <dcterms:modified xsi:type="dcterms:W3CDTF">2019-03-17T04:14:44Z</dcterms:modified>
</cp:coreProperties>
</file>