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60" r:id="rId2"/>
    <p:sldId id="263" r:id="rId3"/>
    <p:sldId id="356" r:id="rId4"/>
    <p:sldId id="301" r:id="rId5"/>
    <p:sldId id="302" r:id="rId6"/>
    <p:sldId id="303" r:id="rId7"/>
    <p:sldId id="266" r:id="rId8"/>
    <p:sldId id="357" r:id="rId9"/>
    <p:sldId id="304" r:id="rId10"/>
    <p:sldId id="306" r:id="rId11"/>
    <p:sldId id="307" r:id="rId12"/>
    <p:sldId id="328" r:id="rId13"/>
    <p:sldId id="305" r:id="rId14"/>
    <p:sldId id="322" r:id="rId15"/>
    <p:sldId id="329" r:id="rId16"/>
    <p:sldId id="330" r:id="rId17"/>
    <p:sldId id="331" r:id="rId18"/>
    <p:sldId id="332" r:id="rId19"/>
    <p:sldId id="333" r:id="rId20"/>
    <p:sldId id="311" r:id="rId21"/>
    <p:sldId id="323" r:id="rId22"/>
    <p:sldId id="324" r:id="rId23"/>
    <p:sldId id="312" r:id="rId24"/>
    <p:sldId id="310" r:id="rId25"/>
    <p:sldId id="315" r:id="rId26"/>
    <p:sldId id="325" r:id="rId27"/>
    <p:sldId id="337" r:id="rId28"/>
    <p:sldId id="358" r:id="rId29"/>
    <p:sldId id="335" r:id="rId30"/>
    <p:sldId id="359" r:id="rId31"/>
    <p:sldId id="327" r:id="rId32"/>
    <p:sldId id="336" r:id="rId33"/>
    <p:sldId id="338" r:id="rId34"/>
    <p:sldId id="339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C0C0C0"/>
    <a:srgbClr val="F4ECC6"/>
    <a:srgbClr val="F0D27E"/>
    <a:srgbClr val="F0EC7E"/>
    <a:srgbClr val="DDDDDD"/>
    <a:srgbClr val="CC00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183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70CE15-0867-414D-B53C-6E465D854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51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C54A4-E3C9-4E1F-9AA1-F92DA63EC3BF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283979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385DD0-93C3-4E7E-8C75-293163578238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210792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4A61BE-5ABC-4A19-B53C-180F24FDF4F2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3777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175587-8390-48A4-BB39-96CEAAEFE189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4696231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C13C9A-D299-4C86-A702-85A54480BE6A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885809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51A4B-6494-486B-B9BE-4AD6D0F11286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4254706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7AF1A2-B698-42C2-A5AE-E5627C42A16F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8049864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DD755E-1DCB-4DEF-B90D-3ACFE14F4A20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2250920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EE3529-2E7F-416A-A4FE-45FD8CFE2CE4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41922527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C6F75B-1B13-4BE8-A306-DE0BCA4831A6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89459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8FE8F8-D90A-43B9-87CB-29FCD8205A0B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774795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0046C6-08D4-48E6-8DD8-A85430CF5B51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14701798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14DDA9-A5C2-42A1-B827-AE97FC8950AB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12335665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8FE8A0-0D9C-4BFD-B41C-31FAC702C6CB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8427263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FFECA9-B238-400F-A7A0-88E6C5A3C286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1405026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19043-F2C7-4414-8E9D-B9492B487F56}" type="slidenum">
              <a:rPr lang="en-US" smtClean="0">
                <a:cs typeface="Arial" charset="0"/>
              </a:rPr>
              <a:pPr/>
              <a:t>23</a:t>
            </a:fld>
            <a:endParaRPr lang="en-US" smtClean="0">
              <a:cs typeface="Arial" charset="0"/>
            </a:endParaRPr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17899927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C37DA0-75C3-4F1C-AC06-DE7BD6E95C58}" type="slidenum">
              <a:rPr lang="en-US" smtClean="0">
                <a:cs typeface="Arial" charset="0"/>
              </a:rPr>
              <a:pPr/>
              <a:t>24</a:t>
            </a:fld>
            <a:endParaRPr lang="en-US" smtClean="0">
              <a:cs typeface="Arial" charset="0"/>
            </a:endParaRPr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8185273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73D5AE-2A23-42D1-9D4F-56375A06A7C9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5912537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F4D564-B7F2-4F79-AAC2-A902F0677C1D}" type="slidenum">
              <a:rPr lang="en-US" smtClean="0">
                <a:cs typeface="Arial" charset="0"/>
              </a:rPr>
              <a:pPr/>
              <a:t>26</a:t>
            </a:fld>
            <a:endParaRPr lang="en-US" smtClean="0">
              <a:cs typeface="Arial" charset="0"/>
            </a:endParaRPr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3328616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07F4F1-19CD-4307-AF7B-CB3484E8F549}" type="slidenum">
              <a:rPr lang="en-US" smtClean="0">
                <a:cs typeface="Arial" charset="0"/>
              </a:rPr>
              <a:pPr/>
              <a:t>27</a:t>
            </a:fld>
            <a:endParaRPr lang="en-US" smtClean="0">
              <a:cs typeface="Arial" charset="0"/>
            </a:endParaRPr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20711199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99E001-BF05-45A2-8C33-DEF601E6456A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4159400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66B630-1D47-400E-AFE7-DDDB9187E0BF}" type="slidenum">
              <a:rPr lang="en-US" smtClean="0">
                <a:cs typeface="Arial" charset="0"/>
              </a:rPr>
              <a:pPr/>
              <a:t>31</a:t>
            </a:fld>
            <a:endParaRPr lang="en-US" smtClean="0">
              <a:cs typeface="Arial" charset="0"/>
            </a:endParaRPr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192551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87538F-24C3-467D-A061-327CB3AF95EB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16790178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EED0D1-1EBC-4A50-8C8B-CF618A9077AA}" type="slidenum">
              <a:rPr lang="en-US" smtClean="0">
                <a:cs typeface="Arial" charset="0"/>
              </a:rPr>
              <a:pPr/>
              <a:t>32</a:t>
            </a:fld>
            <a:endParaRPr lang="en-US" smtClean="0">
              <a:cs typeface="Arial" charset="0"/>
            </a:endParaRPr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7380879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EA03A9-D5C0-457C-9A5E-BD1417E91793}" type="slidenum">
              <a:rPr lang="en-US" smtClean="0">
                <a:cs typeface="Arial" charset="0"/>
              </a:rPr>
              <a:pPr/>
              <a:t>33</a:t>
            </a:fld>
            <a:endParaRPr lang="en-US" smtClean="0">
              <a:cs typeface="Arial" charset="0"/>
            </a:endParaRPr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10621543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758E79-C9BE-479F-AF5C-B76D9603D77F}" type="slidenum">
              <a:rPr lang="en-US" smtClean="0">
                <a:cs typeface="Arial" charset="0"/>
              </a:rPr>
              <a:pPr/>
              <a:t>34</a:t>
            </a:fld>
            <a:endParaRPr lang="en-US" smtClean="0">
              <a:cs typeface="Arial" charset="0"/>
            </a:endParaRPr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876443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62CA3B-4659-480D-9CFB-F3FC9461C62D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815865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9D330-64F8-4173-AD49-43221375BA1F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594878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1A14E8-6DD2-4E42-A25E-2DA096E27811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442830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1317A-1BC9-4948-B1DE-41C591A8378E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865908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3979927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EB2765-1033-443C-AA23-3D7AAE3F197B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  <p:extLst>
      <p:ext uri="{BB962C8B-B14F-4D97-AF65-F5344CB8AC3E}">
        <p14:creationId xmlns:p14="http://schemas.microsoft.com/office/powerpoint/2010/main" val="744187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5" name="Rectangle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6" name="Rectangle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7" name="Rectangle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0" name="Straight Connector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1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2" name="Straight Connector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3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5" name="Straight Connector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6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7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8" name="Oval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9" name="Oval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20" name="Oval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21" name="Oval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38ABF-DDB2-4A74-A914-0005A7C56629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CBF4C-CED0-43C5-931C-F3FDFE506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EBFC0-CD54-4D16-94E9-51EB73685E78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216EB-C330-4FE8-9B05-C9720DA927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9C820-DDD7-43F1-AFDC-5B38E0B914F6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B3108-AA76-409B-B6B2-9B661EB2F2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AA69B9A-203F-49CB-A1B6-5ABF5623C548}" type="datetimeFigureOut">
              <a:rPr lang="en-US"/>
              <a:pPr>
                <a:defRPr/>
              </a:pPr>
              <a:t>1/20/2019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239F5E4-597B-4510-A24B-189D02A1A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5" name="Rectangle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6" name="Rectangle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7" name="Rectangle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8" name="Straight Connector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9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0" name="Straight Connector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1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2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3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4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5" name="Oval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6" name="Oval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7" name="Oval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8" name="Oval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9" name="Straight Connector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C91DF-1EA1-4CAF-A514-648A9DEB42BC}" type="datetimeFigureOut">
              <a:rPr lang="en-US"/>
              <a:pPr>
                <a:defRPr/>
              </a:pPr>
              <a:t>1/20/2019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A1611-4285-47B3-AEC5-BD12758BE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6D144-AEA4-4FE0-8FE1-4E25620E3B6F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03394-89F3-4C23-A86E-322D30FA8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709B2-4FC9-4655-8583-91B236C5ACB0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D0D1F-E77C-4418-BDF6-ACF9BE09BA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C8FE0A-205D-4213-AB3B-ABAF6B16B934}" type="datetimeFigureOut">
              <a:rPr lang="en-US"/>
              <a:pPr>
                <a:defRPr/>
              </a:pPr>
              <a:t>1/20/2019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4E43623-23B7-4DA7-8165-5A7B731DB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B9C12-5A2A-46BE-8CB8-4CC688D8B522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D246F-26B8-4115-BC81-1A7AAECDF1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6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7" name="Straight Connector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8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9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37F5EE6-9CD3-4977-A6DC-E6B48B524044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C11BF85-9840-4973-B1CA-97FB43608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6" name="Oval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7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8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9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0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11" name="Straight Connector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70CB7D4-A89E-4916-8D59-A104C71D7AFD}" type="datetimeFigureOut">
              <a:rPr lang="en-US"/>
              <a:pPr>
                <a:defRPr/>
              </a:pPr>
              <a:t>1/20/2019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A377393-E2FC-4BB2-B4B6-A9830F493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64A4B14-2F0C-45F6-B6E4-563C9773B461}" type="datetimeFigureOut">
              <a:rPr lang="en-US"/>
              <a:pPr>
                <a:defRPr/>
              </a:pPr>
              <a:t>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rgbClr val="FFFFFF"/>
              </a:solidFill>
              <a:latin typeface="Angsana New" pitchFamily="18" charset="-34"/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7C4FC5B-7DD3-45F8-947E-4ACA022D5D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Angsana New" pitchFamily="18" charset="-34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ngsana New" pitchFamily="18" charset="-34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Angsana New" pitchFamily="18" charset="-34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Angsana New" pitchFamily="18" charset="-34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4471A6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Angsana New" pitchFamily="18" charset="-34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B2C1D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Angsana New" pitchFamily="18" charset="-34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CB3B2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Angsana New" pitchFamily="18" charset="-34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jpe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jpeg"/><Relationship Id="rId5" Type="http://schemas.openxmlformats.org/officeDocument/2006/relationships/image" Target="../media/image15.w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0"/>
            <a:ext cx="9144000" cy="3276600"/>
          </a:xfrm>
        </p:spPr>
        <p:txBody>
          <a:bodyPr/>
          <a:lstStyle/>
          <a:p>
            <a:pPr eaLnBrk="1" hangingPunct="1"/>
            <a:r>
              <a:rPr lang="en-US" sz="4000" cap="none" smtClean="0"/>
              <a:t>INTRODUCTION TO PROBABILITY </a:t>
            </a:r>
            <a:br>
              <a:rPr lang="en-US" sz="4000" cap="none" smtClean="0"/>
            </a:br>
            <a:r>
              <a:rPr lang="en-US" sz="4000" cap="none" smtClean="0"/>
              <a:t>AND STATISTICS</a:t>
            </a:r>
            <a:br>
              <a:rPr lang="en-US" sz="4000" cap="none" smtClean="0"/>
            </a:br>
            <a:r>
              <a:rPr lang="en-US" sz="4000" cap="none" smtClean="0"/>
              <a:t>FOURTEENTH EDITION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962400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400" smtClean="0"/>
              <a:t>Chapter 4</a:t>
            </a:r>
          </a:p>
          <a:p>
            <a:pPr eaLnBrk="1" hangingPunct="1">
              <a:lnSpc>
                <a:spcPct val="90000"/>
              </a:lnSpc>
            </a:pPr>
            <a:r>
              <a:rPr lang="en-US" sz="4400" smtClean="0"/>
              <a:t>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077200" cy="1219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300" b="1" cap="none" smtClean="0"/>
              <a:t>THE PROBABILITY </a:t>
            </a:r>
            <a:br>
              <a:rPr lang="en-US" sz="4300" b="1" cap="none" smtClean="0"/>
            </a:br>
            <a:r>
              <a:rPr lang="en-US" sz="4300" b="1" cap="none" smtClean="0"/>
              <a:t>OF AN EVENT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33400" y="1447800"/>
            <a:ext cx="8153400" cy="3276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smtClean="0"/>
              <a:t>P(A) must be between 0 and 1.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600" smtClean="0">
                <a:solidFill>
                  <a:srgbClr val="CC0000"/>
                </a:solidFill>
              </a:rPr>
              <a:t>If event A can never occur, P(A) = 0. If event A always occurs when the experiment is performed, P(A) =1.</a:t>
            </a:r>
            <a:endParaRPr lang="en-US" sz="360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smtClean="0"/>
              <a:t>The sum of the probabilities for all simple events in S equals 1.</a:t>
            </a:r>
          </a:p>
        </p:txBody>
      </p:sp>
      <p:sp>
        <p:nvSpPr>
          <p:cNvPr id="87050" name="Text Box 10"/>
          <p:cNvSpPr txBox="1">
            <a:spLocks noChangeArrowheads="1"/>
          </p:cNvSpPr>
          <p:nvPr/>
        </p:nvSpPr>
        <p:spPr bwMode="auto">
          <a:xfrm>
            <a:off x="381000" y="4648200"/>
            <a:ext cx="8077200" cy="176847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n-US" sz="3600">
                <a:solidFill>
                  <a:srgbClr val="4D4D4D"/>
                </a:solidFill>
                <a:latin typeface="Arial" charset="0"/>
                <a:cs typeface="+mn-cs"/>
              </a:rPr>
              <a:t>The </a:t>
            </a:r>
            <a:r>
              <a:rPr lang="en-US" sz="3600" b="1">
                <a:solidFill>
                  <a:srgbClr val="333333"/>
                </a:solidFill>
                <a:latin typeface="Arial" charset="0"/>
                <a:cs typeface="+mn-cs"/>
              </a:rPr>
              <a:t>probability of an event A</a:t>
            </a:r>
            <a:r>
              <a:rPr lang="en-US" sz="3600" b="1">
                <a:solidFill>
                  <a:srgbClr val="3333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 </a:t>
            </a:r>
            <a:r>
              <a:rPr lang="en-US" sz="3600">
                <a:solidFill>
                  <a:srgbClr val="4D4D4D"/>
                </a:solidFill>
                <a:latin typeface="Arial" charset="0"/>
                <a:cs typeface="+mn-cs"/>
              </a:rPr>
              <a:t>is found by adding the probabilities of all the simple events contained in A. 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7162800" y="152400"/>
            <a:ext cx="1752600" cy="1524000"/>
            <a:chOff x="4512" y="96"/>
            <a:chExt cx="1104" cy="960"/>
          </a:xfrm>
        </p:grpSpPr>
        <p:sp>
          <p:nvSpPr>
            <p:cNvPr id="87066" name="Rectangle 26"/>
            <p:cNvSpPr>
              <a:spLocks noChangeArrowheads="1"/>
            </p:cNvSpPr>
            <p:nvPr/>
          </p:nvSpPr>
          <p:spPr bwMode="auto">
            <a:xfrm>
              <a:off x="4512" y="96"/>
              <a:ext cx="1104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87046" name="Picture 27" descr="dic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4" y="168"/>
              <a:ext cx="960" cy="818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build="p" autoUpdateAnimBg="0"/>
      <p:bldP spid="8705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990600" y="29718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–"/>
            </a:pPr>
            <a:r>
              <a:rPr lang="en-US" sz="3200">
                <a:solidFill>
                  <a:srgbClr val="4D4D4D"/>
                </a:solidFill>
                <a:latin typeface="Arial" charset="0"/>
              </a:rPr>
              <a:t>5% of the U.S. population has red hair. Select a person at random.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001000" cy="10668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FINDING PROBABILITIES</a:t>
            </a:r>
          </a:p>
        </p:txBody>
      </p:sp>
      <p:grpSp>
        <p:nvGrpSpPr>
          <p:cNvPr id="89091" name="Group 16"/>
          <p:cNvGrpSpPr>
            <a:grpSpLocks/>
          </p:cNvGrpSpPr>
          <p:nvPr/>
        </p:nvGrpSpPr>
        <p:grpSpPr bwMode="auto">
          <a:xfrm>
            <a:off x="7239000" y="76200"/>
            <a:ext cx="1752600" cy="1524000"/>
            <a:chOff x="4560" y="48"/>
            <a:chExt cx="1104" cy="960"/>
          </a:xfrm>
        </p:grpSpPr>
        <p:sp>
          <p:nvSpPr>
            <p:cNvPr id="88070" name="Rectangle 6"/>
            <p:cNvSpPr>
              <a:spLocks noChangeArrowheads="1"/>
            </p:cNvSpPr>
            <p:nvPr/>
          </p:nvSpPr>
          <p:spPr bwMode="auto">
            <a:xfrm>
              <a:off x="4560" y="48"/>
              <a:ext cx="1104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89096" name="Picture 9" descr="coin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08" y="108"/>
              <a:ext cx="1010" cy="852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/>
            </a:ln>
          </p:spPr>
        </p:pic>
      </p:grp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4343400" y="2133600"/>
            <a:ext cx="2743200" cy="557213"/>
          </a:xfrm>
          <a:prstGeom prst="rect">
            <a:avLst/>
          </a:prstGeom>
          <a:solidFill>
            <a:srgbClr val="CC0000"/>
          </a:solidFill>
          <a:ln w="38100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4ECC6"/>
                </a:solidFill>
                <a:latin typeface="Arial" charset="0"/>
              </a:rPr>
              <a:t>P(Head) = 1/2</a:t>
            </a: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6019800" y="3505200"/>
            <a:ext cx="2743200" cy="984250"/>
          </a:xfrm>
          <a:prstGeom prst="rect">
            <a:avLst/>
          </a:prstGeom>
          <a:solidFill>
            <a:srgbClr val="CC0000"/>
          </a:solidFill>
          <a:ln w="38100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4ECC6"/>
                </a:solidFill>
                <a:latin typeface="Arial" charset="0"/>
              </a:rPr>
              <a:t>P(Red hair) = .05</a:t>
            </a:r>
          </a:p>
        </p:txBody>
      </p:sp>
      <p:sp>
        <p:nvSpPr>
          <p:cNvPr id="88077" name="Text Box 13"/>
          <p:cNvSpPr txBox="1">
            <a:spLocks noChangeArrowheads="1"/>
          </p:cNvSpPr>
          <p:nvPr/>
        </p:nvSpPr>
        <p:spPr bwMode="auto">
          <a:xfrm>
            <a:off x="533400" y="1600200"/>
            <a:ext cx="7924800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2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Examples: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3200">
                <a:solidFill>
                  <a:srgbClr val="4D4D4D"/>
                </a:solidFill>
                <a:latin typeface="Arial" charset="0"/>
                <a:cs typeface="+mn-cs"/>
              </a:rPr>
              <a:t>Toss a fair coin.</a:t>
            </a:r>
            <a:endParaRPr lang="en-US">
              <a:solidFill>
                <a:srgbClr val="4D4D4D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8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8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8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8" grpId="0" autoUpdateAnimBg="0"/>
      <p:bldP spid="88075" grpId="0" animBg="1" autoUpdateAnimBg="0"/>
      <p:bldP spid="88076" grpId="0" animBg="1" autoUpdateAnimBg="0"/>
      <p:bldP spid="8807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5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7924800" cy="10668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COUNTING RULES</a:t>
            </a:r>
          </a:p>
        </p:txBody>
      </p:sp>
      <p:sp>
        <p:nvSpPr>
          <p:cNvPr id="109576" name="Rectangle 1028"/>
          <p:cNvSpPr>
            <a:spLocks noGrp="1" noChangeArrowheads="1"/>
          </p:cNvSpPr>
          <p:nvPr>
            <p:ph sz="quarter" idx="1"/>
          </p:nvPr>
        </p:nvSpPr>
        <p:spPr>
          <a:xfrm>
            <a:off x="685800" y="1447800"/>
            <a:ext cx="8153400" cy="1371600"/>
          </a:xfrm>
        </p:spPr>
        <p:txBody>
          <a:bodyPr/>
          <a:lstStyle/>
          <a:p>
            <a:pPr eaLnBrk="1" hangingPunct="1"/>
            <a:r>
              <a:rPr lang="en-US" sz="4000" smtClean="0"/>
              <a:t>If the simple events in an experiment are </a:t>
            </a:r>
            <a:r>
              <a:rPr lang="en-US" sz="4000" b="1" smtClean="0">
                <a:solidFill>
                  <a:srgbClr val="333333"/>
                </a:solidFill>
              </a:rPr>
              <a:t>equally likely, </a:t>
            </a:r>
            <a:r>
              <a:rPr lang="en-US" sz="4000" smtClean="0"/>
              <a:t>you can calculate</a:t>
            </a:r>
          </a:p>
        </p:txBody>
      </p:sp>
      <p:graphicFrame>
        <p:nvGraphicFramePr>
          <p:cNvPr id="109574" name="Object 1030"/>
          <p:cNvGraphicFramePr>
            <a:graphicFrameLocks noChangeAspect="1"/>
          </p:cNvGraphicFramePr>
          <p:nvPr/>
        </p:nvGraphicFramePr>
        <p:xfrm>
          <a:off x="762000" y="2895600"/>
          <a:ext cx="7772400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4" name="Equation" r:id="rId4" imgW="2654280" imgH="419040" progId="Equation.3">
                  <p:embed/>
                </p:oleObj>
              </mc:Choice>
              <mc:Fallback>
                <p:oleObj name="Equation" r:id="rId4" imgW="2654280" imgH="419040" progId="Equation.3">
                  <p:embed/>
                  <p:pic>
                    <p:nvPicPr>
                      <p:cNvPr id="0" name="Picture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7772400" cy="1227138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7" name="Rectangle 1032"/>
          <p:cNvSpPr>
            <a:spLocks noChangeArrowheads="1"/>
          </p:cNvSpPr>
          <p:nvPr/>
        </p:nvSpPr>
        <p:spPr bwMode="auto">
          <a:xfrm>
            <a:off x="762000" y="4419600"/>
            <a:ext cx="8153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>
                <a:solidFill>
                  <a:srgbClr val="4D4D4D"/>
                </a:solidFill>
                <a:latin typeface="Arial" charset="0"/>
              </a:rPr>
              <a:t>You can use</a:t>
            </a:r>
            <a:r>
              <a:rPr lang="en-US" sz="3600">
                <a:solidFill>
                  <a:srgbClr val="339933"/>
                </a:solidFill>
                <a:latin typeface="Arial" charset="0"/>
              </a:rPr>
              <a:t> </a:t>
            </a:r>
            <a:r>
              <a:rPr lang="en-US" sz="3600" b="1">
                <a:solidFill>
                  <a:srgbClr val="CC0000"/>
                </a:solidFill>
                <a:latin typeface="Arial" charset="0"/>
              </a:rPr>
              <a:t>counting rules</a:t>
            </a:r>
            <a:r>
              <a:rPr lang="en-US" sz="3600" b="1">
                <a:solidFill>
                  <a:srgbClr val="333333"/>
                </a:solidFill>
                <a:latin typeface="Arial" charset="0"/>
              </a:rPr>
              <a:t> </a:t>
            </a:r>
            <a:r>
              <a:rPr lang="en-US" sz="3600">
                <a:solidFill>
                  <a:srgbClr val="4D4D4D"/>
                </a:solidFill>
                <a:latin typeface="Arial" charset="0"/>
              </a:rPr>
              <a:t>to find </a:t>
            </a:r>
            <a:r>
              <a:rPr lang="en-US" sz="3600" i="1">
                <a:solidFill>
                  <a:srgbClr val="4D4D4D"/>
                </a:solidFill>
                <a:latin typeface="Arial" charset="0"/>
              </a:rPr>
              <a:t>n</a:t>
            </a:r>
            <a:r>
              <a:rPr lang="en-US" sz="3600" i="1" baseline="-25000">
                <a:solidFill>
                  <a:srgbClr val="4D4D4D"/>
                </a:solidFill>
                <a:latin typeface="Arial" charset="0"/>
              </a:rPr>
              <a:t>A</a:t>
            </a:r>
            <a:r>
              <a:rPr lang="en-US" sz="3600">
                <a:solidFill>
                  <a:srgbClr val="4D4D4D"/>
                </a:solidFill>
                <a:latin typeface="Arial" charset="0"/>
              </a:rPr>
              <a:t> and </a:t>
            </a:r>
            <a:r>
              <a:rPr lang="en-US" sz="3600" i="1">
                <a:solidFill>
                  <a:srgbClr val="4D4D4D"/>
                </a:solidFill>
                <a:latin typeface="Arial" charset="0"/>
              </a:rPr>
              <a:t>N.</a:t>
            </a:r>
            <a:endParaRPr lang="en-US" sz="3600">
              <a:solidFill>
                <a:srgbClr val="4D4D4D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>
            <a:spLocks noGrp="1" noChangeArrowheads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sz="4000" b="1" cap="none" smtClean="0"/>
              <a:t>EXAMPLE</a:t>
            </a:r>
          </a:p>
        </p:txBody>
      </p:sp>
      <p:sp>
        <p:nvSpPr>
          <p:cNvPr id="12185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3200" smtClean="0"/>
              <a:t>Toss a fair coin twice. What is the probability of observing at least one head?</a:t>
            </a:r>
          </a:p>
        </p:txBody>
      </p:sp>
      <p:grpSp>
        <p:nvGrpSpPr>
          <p:cNvPr id="86050" name="Group 34"/>
          <p:cNvGrpSpPr>
            <a:grpSpLocks/>
          </p:cNvGrpSpPr>
          <p:nvPr/>
        </p:nvGrpSpPr>
        <p:grpSpPr bwMode="auto">
          <a:xfrm>
            <a:off x="1614488" y="3657600"/>
            <a:ext cx="1738312" cy="547688"/>
            <a:chOff x="1017" y="2304"/>
            <a:chExt cx="1095" cy="345"/>
          </a:xfrm>
        </p:grpSpPr>
        <p:sp>
          <p:nvSpPr>
            <p:cNvPr id="86031" name="Text Box 15"/>
            <p:cNvSpPr txBox="1">
              <a:spLocks noChangeArrowheads="1"/>
            </p:cNvSpPr>
            <p:nvPr/>
          </p:nvSpPr>
          <p:spPr bwMode="auto">
            <a:xfrm>
              <a:off x="1776" y="2304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H</a:t>
              </a:r>
            </a:p>
          </p:txBody>
        </p:sp>
        <p:cxnSp>
          <p:nvCxnSpPr>
            <p:cNvPr id="121882" name="AutoShape 16"/>
            <p:cNvCxnSpPr>
              <a:cxnSpLocks noChangeShapeType="1"/>
              <a:stCxn id="86034" idx="3"/>
              <a:endCxn id="86031" idx="1"/>
            </p:cNvCxnSpPr>
            <p:nvPr/>
          </p:nvCxnSpPr>
          <p:spPr bwMode="auto">
            <a:xfrm flipV="1">
              <a:off x="1017" y="2457"/>
              <a:ext cx="750" cy="192"/>
            </a:xfrm>
            <a:prstGeom prst="straightConnector1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</p:cxnSp>
      </p:grpSp>
      <p:sp>
        <p:nvSpPr>
          <p:cNvPr id="121860" name="Text Box 17"/>
          <p:cNvSpPr txBox="1">
            <a:spLocks noChangeArrowheads="1"/>
          </p:cNvSpPr>
          <p:nvPr/>
        </p:nvSpPr>
        <p:spPr bwMode="auto">
          <a:xfrm>
            <a:off x="914400" y="3200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1st Coin     2nd Coin     E</a:t>
            </a:r>
            <a:r>
              <a:rPr lang="en-US" i="1" u="sng" baseline="-25000">
                <a:latin typeface="Arial" charset="0"/>
              </a:rPr>
              <a:t>i</a:t>
            </a:r>
            <a:r>
              <a:rPr lang="en-US" u="sng">
                <a:latin typeface="Arial" charset="0"/>
              </a:rPr>
              <a:t>         P(E</a:t>
            </a:r>
            <a:r>
              <a:rPr lang="en-US" i="1" u="sng" baseline="-25000">
                <a:latin typeface="Arial" charset="0"/>
              </a:rPr>
              <a:t>i</a:t>
            </a:r>
            <a:r>
              <a:rPr lang="en-US" u="sng">
                <a:latin typeface="Arial" charset="0"/>
              </a:rPr>
              <a:t>)</a:t>
            </a:r>
            <a:r>
              <a:rPr lang="en-US" baseline="-25000">
                <a:solidFill>
                  <a:srgbClr val="339933"/>
                </a:solidFill>
                <a:latin typeface="Arial" charset="0"/>
              </a:rPr>
              <a:t> </a:t>
            </a:r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1066800" y="3962400"/>
            <a:ext cx="533400" cy="485775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H</a:t>
            </a:r>
          </a:p>
        </p:txBody>
      </p:sp>
      <p:sp>
        <p:nvSpPr>
          <p:cNvPr id="86036" name="Text Box 20"/>
          <p:cNvSpPr txBox="1">
            <a:spLocks noChangeArrowheads="1"/>
          </p:cNvSpPr>
          <p:nvPr/>
        </p:nvSpPr>
        <p:spPr bwMode="auto">
          <a:xfrm>
            <a:off x="1066800" y="5229225"/>
            <a:ext cx="533400" cy="485775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T</a:t>
            </a:r>
          </a:p>
        </p:txBody>
      </p:sp>
      <p:grpSp>
        <p:nvGrpSpPr>
          <p:cNvPr id="86051" name="Group 35"/>
          <p:cNvGrpSpPr>
            <a:grpSpLocks/>
          </p:cNvGrpSpPr>
          <p:nvPr/>
        </p:nvGrpSpPr>
        <p:grpSpPr bwMode="auto">
          <a:xfrm>
            <a:off x="1614488" y="4205288"/>
            <a:ext cx="1738312" cy="547687"/>
            <a:chOff x="1017" y="2649"/>
            <a:chExt cx="1095" cy="345"/>
          </a:xfrm>
        </p:grpSpPr>
        <p:sp>
          <p:nvSpPr>
            <p:cNvPr id="86038" name="Text Box 22"/>
            <p:cNvSpPr txBox="1">
              <a:spLocks noChangeArrowheads="1"/>
            </p:cNvSpPr>
            <p:nvPr/>
          </p:nvSpPr>
          <p:spPr bwMode="auto">
            <a:xfrm>
              <a:off x="1776" y="2688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T</a:t>
              </a:r>
            </a:p>
          </p:txBody>
        </p:sp>
        <p:cxnSp>
          <p:nvCxnSpPr>
            <p:cNvPr id="121880" name="AutoShape 23"/>
            <p:cNvCxnSpPr>
              <a:cxnSpLocks noChangeShapeType="1"/>
              <a:stCxn id="86034" idx="3"/>
              <a:endCxn id="86038" idx="1"/>
            </p:cNvCxnSpPr>
            <p:nvPr/>
          </p:nvCxnSpPr>
          <p:spPr bwMode="auto">
            <a:xfrm>
              <a:off x="1017" y="2649"/>
              <a:ext cx="750" cy="192"/>
            </a:xfrm>
            <a:prstGeom prst="straightConnector1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</p:cxnSp>
      </p:grpSp>
      <p:grpSp>
        <p:nvGrpSpPr>
          <p:cNvPr id="86052" name="Group 36"/>
          <p:cNvGrpSpPr>
            <a:grpSpLocks/>
          </p:cNvGrpSpPr>
          <p:nvPr/>
        </p:nvGrpSpPr>
        <p:grpSpPr bwMode="auto">
          <a:xfrm>
            <a:off x="1614488" y="4848225"/>
            <a:ext cx="1738312" cy="623888"/>
            <a:chOff x="1017" y="3054"/>
            <a:chExt cx="1095" cy="393"/>
          </a:xfrm>
        </p:grpSpPr>
        <p:sp>
          <p:nvSpPr>
            <p:cNvPr id="86035" name="Text Box 19"/>
            <p:cNvSpPr txBox="1">
              <a:spLocks noChangeArrowheads="1"/>
            </p:cNvSpPr>
            <p:nvPr/>
          </p:nvSpPr>
          <p:spPr bwMode="auto">
            <a:xfrm>
              <a:off x="1776" y="3054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H</a:t>
              </a:r>
            </a:p>
          </p:txBody>
        </p:sp>
        <p:cxnSp>
          <p:nvCxnSpPr>
            <p:cNvPr id="121878" name="AutoShape 24"/>
            <p:cNvCxnSpPr>
              <a:cxnSpLocks noChangeShapeType="1"/>
              <a:stCxn id="86036" idx="3"/>
              <a:endCxn id="86035" idx="1"/>
            </p:cNvCxnSpPr>
            <p:nvPr/>
          </p:nvCxnSpPr>
          <p:spPr bwMode="auto">
            <a:xfrm flipV="1">
              <a:off x="1017" y="3207"/>
              <a:ext cx="750" cy="240"/>
            </a:xfrm>
            <a:prstGeom prst="straightConnector1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</p:cxnSp>
      </p:grpSp>
      <p:grpSp>
        <p:nvGrpSpPr>
          <p:cNvPr id="86053" name="Group 37"/>
          <p:cNvGrpSpPr>
            <a:grpSpLocks/>
          </p:cNvGrpSpPr>
          <p:nvPr/>
        </p:nvGrpSpPr>
        <p:grpSpPr bwMode="auto">
          <a:xfrm>
            <a:off x="1614488" y="5472113"/>
            <a:ext cx="1738312" cy="547687"/>
            <a:chOff x="1017" y="3447"/>
            <a:chExt cx="1095" cy="345"/>
          </a:xfrm>
        </p:grpSpPr>
        <p:sp>
          <p:nvSpPr>
            <p:cNvPr id="86037" name="Text Box 21"/>
            <p:cNvSpPr txBox="1">
              <a:spLocks noChangeArrowheads="1"/>
            </p:cNvSpPr>
            <p:nvPr/>
          </p:nvSpPr>
          <p:spPr bwMode="auto">
            <a:xfrm>
              <a:off x="1776" y="3486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T</a:t>
              </a:r>
            </a:p>
          </p:txBody>
        </p:sp>
        <p:cxnSp>
          <p:nvCxnSpPr>
            <p:cNvPr id="121876" name="AutoShape 25"/>
            <p:cNvCxnSpPr>
              <a:cxnSpLocks noChangeShapeType="1"/>
              <a:stCxn id="86036" idx="3"/>
              <a:endCxn id="86037" idx="1"/>
            </p:cNvCxnSpPr>
            <p:nvPr/>
          </p:nvCxnSpPr>
          <p:spPr bwMode="auto">
            <a:xfrm>
              <a:off x="1017" y="3447"/>
              <a:ext cx="750" cy="192"/>
            </a:xfrm>
            <a:prstGeom prst="straightConnector1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</p:cxnSp>
      </p:grpSp>
      <p:sp>
        <p:nvSpPr>
          <p:cNvPr id="86042" name="Text Box 26"/>
          <p:cNvSpPr txBox="1">
            <a:spLocks noChangeArrowheads="1"/>
          </p:cNvSpPr>
          <p:nvPr/>
        </p:nvSpPr>
        <p:spPr bwMode="auto">
          <a:xfrm>
            <a:off x="3810000" y="3657600"/>
            <a:ext cx="762000" cy="485775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HH</a:t>
            </a:r>
          </a:p>
        </p:txBody>
      </p:sp>
      <p:sp>
        <p:nvSpPr>
          <p:cNvPr id="86044" name="Text Box 28"/>
          <p:cNvSpPr txBox="1">
            <a:spLocks noChangeArrowheads="1"/>
          </p:cNvSpPr>
          <p:nvPr/>
        </p:nvSpPr>
        <p:spPr bwMode="auto">
          <a:xfrm>
            <a:off x="3810000" y="4267200"/>
            <a:ext cx="762000" cy="485775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HT</a:t>
            </a:r>
          </a:p>
        </p:txBody>
      </p:sp>
      <p:sp>
        <p:nvSpPr>
          <p:cNvPr id="86045" name="Text Box 29"/>
          <p:cNvSpPr txBox="1">
            <a:spLocks noChangeArrowheads="1"/>
          </p:cNvSpPr>
          <p:nvPr/>
        </p:nvSpPr>
        <p:spPr bwMode="auto">
          <a:xfrm>
            <a:off x="3810000" y="4876800"/>
            <a:ext cx="762000" cy="485775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TH</a:t>
            </a:r>
          </a:p>
        </p:txBody>
      </p:sp>
      <p:sp>
        <p:nvSpPr>
          <p:cNvPr id="86046" name="Text Box 30"/>
          <p:cNvSpPr txBox="1">
            <a:spLocks noChangeArrowheads="1"/>
          </p:cNvSpPr>
          <p:nvPr/>
        </p:nvSpPr>
        <p:spPr bwMode="auto">
          <a:xfrm>
            <a:off x="3810000" y="5486400"/>
            <a:ext cx="762000" cy="485775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TT</a:t>
            </a:r>
          </a:p>
        </p:txBody>
      </p:sp>
      <p:sp>
        <p:nvSpPr>
          <p:cNvPr id="86048" name="Text Box 32"/>
          <p:cNvSpPr txBox="1">
            <a:spLocks noChangeArrowheads="1"/>
          </p:cNvSpPr>
          <p:nvPr/>
        </p:nvSpPr>
        <p:spPr bwMode="auto">
          <a:xfrm>
            <a:off x="4953000" y="3733800"/>
            <a:ext cx="7620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</p:txBody>
      </p:sp>
      <p:sp>
        <p:nvSpPr>
          <p:cNvPr id="86049" name="Text Box 33"/>
          <p:cNvSpPr txBox="1">
            <a:spLocks noChangeArrowheads="1"/>
          </p:cNvSpPr>
          <p:nvPr/>
        </p:nvSpPr>
        <p:spPr bwMode="auto">
          <a:xfrm>
            <a:off x="5715000" y="3808413"/>
            <a:ext cx="3200400" cy="231140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333333"/>
                </a:solidFill>
                <a:latin typeface="Arial" charset="0"/>
                <a:cs typeface="+mn-cs"/>
              </a:rPr>
              <a:t>P(at least 1 head) 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333333"/>
                </a:solidFill>
                <a:latin typeface="Arial" charset="0"/>
                <a:cs typeface="+mn-cs"/>
              </a:rPr>
              <a:t>= P(E</a:t>
            </a:r>
            <a:r>
              <a:rPr lang="en-US" baseline="-25000">
                <a:solidFill>
                  <a:srgbClr val="333333"/>
                </a:solidFill>
                <a:latin typeface="Arial" charset="0"/>
                <a:cs typeface="+mn-cs"/>
              </a:rPr>
              <a:t>1</a:t>
            </a:r>
            <a:r>
              <a:rPr lang="en-US">
                <a:solidFill>
                  <a:srgbClr val="333333"/>
                </a:solidFill>
                <a:latin typeface="Arial" charset="0"/>
                <a:cs typeface="+mn-cs"/>
              </a:rPr>
              <a:t>) + P(E</a:t>
            </a:r>
            <a:r>
              <a:rPr lang="en-US" baseline="-25000">
                <a:solidFill>
                  <a:srgbClr val="333333"/>
                </a:solidFill>
                <a:latin typeface="Arial" charset="0"/>
                <a:cs typeface="+mn-cs"/>
              </a:rPr>
              <a:t>2</a:t>
            </a:r>
            <a:r>
              <a:rPr lang="en-US">
                <a:solidFill>
                  <a:srgbClr val="333333"/>
                </a:solidFill>
                <a:latin typeface="Arial" charset="0"/>
                <a:cs typeface="+mn-cs"/>
              </a:rPr>
              <a:t>) + P(E</a:t>
            </a:r>
            <a:r>
              <a:rPr lang="en-US" baseline="-25000">
                <a:solidFill>
                  <a:srgbClr val="333333"/>
                </a:solidFill>
                <a:latin typeface="Arial" charset="0"/>
                <a:cs typeface="+mn-cs"/>
              </a:rPr>
              <a:t>3</a:t>
            </a:r>
            <a:r>
              <a:rPr lang="en-US">
                <a:solidFill>
                  <a:srgbClr val="333333"/>
                </a:solidFill>
                <a:latin typeface="Arial" charset="0"/>
                <a:cs typeface="+mn-cs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333333"/>
                </a:solidFill>
                <a:latin typeface="Arial" charset="0"/>
                <a:cs typeface="+mn-cs"/>
              </a:rPr>
              <a:t> = 1/4 + 1/4 + 1/4 = 3/4</a:t>
            </a:r>
          </a:p>
        </p:txBody>
      </p:sp>
      <p:grpSp>
        <p:nvGrpSpPr>
          <p:cNvPr id="121872" name="Group 56"/>
          <p:cNvGrpSpPr>
            <a:grpSpLocks/>
          </p:cNvGrpSpPr>
          <p:nvPr/>
        </p:nvGrpSpPr>
        <p:grpSpPr bwMode="auto">
          <a:xfrm>
            <a:off x="7239000" y="76200"/>
            <a:ext cx="1752600" cy="1524000"/>
            <a:chOff x="4560" y="48"/>
            <a:chExt cx="1104" cy="960"/>
          </a:xfrm>
        </p:grpSpPr>
        <p:sp>
          <p:nvSpPr>
            <p:cNvPr id="86073" name="Rectangle 57"/>
            <p:cNvSpPr>
              <a:spLocks noChangeArrowheads="1"/>
            </p:cNvSpPr>
            <p:nvPr/>
          </p:nvSpPr>
          <p:spPr bwMode="auto">
            <a:xfrm>
              <a:off x="4560" y="48"/>
              <a:ext cx="1104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121874" name="Picture 58" descr="coin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08" y="108"/>
              <a:ext cx="1010" cy="852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6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6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6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6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6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6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6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6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86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860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86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86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86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34" grpId="0" animBg="1" autoUpdateAnimBg="0"/>
      <p:bldP spid="86036" grpId="0" animBg="1" autoUpdateAnimBg="0"/>
      <p:bldP spid="86042" grpId="0" animBg="1" autoUpdateAnimBg="0"/>
      <p:bldP spid="86044" grpId="0" animBg="1" autoUpdateAnimBg="0"/>
      <p:bldP spid="86045" grpId="0" animBg="1" autoUpdateAnimBg="0"/>
      <p:bldP spid="86046" grpId="0" animBg="1" autoUpdateAnimBg="0"/>
      <p:bldP spid="86048" grpId="0" autoUpdateAnimBg="0"/>
      <p:bldP spid="86049" grpId="0" build="p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914400"/>
          </a:xfrm>
        </p:spPr>
        <p:txBody>
          <a:bodyPr/>
          <a:lstStyle/>
          <a:p>
            <a:pPr eaLnBrk="1" hangingPunct="1"/>
            <a:r>
              <a:rPr lang="en-US" b="1" cap="none" smtClean="0"/>
              <a:t>EXAMPLE</a:t>
            </a:r>
          </a:p>
        </p:txBody>
      </p:sp>
      <p:sp>
        <p:nvSpPr>
          <p:cNvPr id="12800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33400" y="990600"/>
            <a:ext cx="82296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4000" smtClean="0"/>
              <a:t>A bowl contains three M&amp;Ms</a:t>
            </a:r>
            <a:r>
              <a:rPr lang="en-US" sz="4000" baseline="30000" smtClean="0"/>
              <a:t>®</a:t>
            </a:r>
            <a:r>
              <a:rPr lang="en-US" sz="4000" smtClean="0"/>
              <a:t>, one red, one blue and one green. A child selects two M&amp;Ms at random. What is the probability that at least one is red?</a:t>
            </a:r>
          </a:p>
        </p:txBody>
      </p:sp>
      <p:sp>
        <p:nvSpPr>
          <p:cNvPr id="103435" name="Text Box 11"/>
          <p:cNvSpPr txBox="1">
            <a:spLocks noChangeArrowheads="1"/>
          </p:cNvSpPr>
          <p:nvPr/>
        </p:nvSpPr>
        <p:spPr bwMode="auto">
          <a:xfrm>
            <a:off x="609600" y="28956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charset="0"/>
              </a:rPr>
              <a:t>1st M&amp;M     2nd M&amp;M     E</a:t>
            </a:r>
            <a:r>
              <a:rPr lang="en-US" u="sng" baseline="-25000">
                <a:latin typeface="Arial" charset="0"/>
              </a:rPr>
              <a:t>i</a:t>
            </a:r>
            <a:r>
              <a:rPr lang="en-US" u="sng">
                <a:latin typeface="Arial" charset="0"/>
              </a:rPr>
              <a:t>         P(E</a:t>
            </a:r>
            <a:r>
              <a:rPr lang="en-US" u="sng" baseline="-25000">
                <a:latin typeface="Arial" charset="0"/>
              </a:rPr>
              <a:t>i</a:t>
            </a:r>
            <a:r>
              <a:rPr lang="en-US" u="sng">
                <a:latin typeface="Arial" charset="0"/>
              </a:rPr>
              <a:t>)</a:t>
            </a:r>
            <a:r>
              <a:rPr lang="en-US" baseline="-25000">
                <a:latin typeface="Arial" charset="0"/>
              </a:rPr>
              <a:t> </a:t>
            </a:r>
          </a:p>
        </p:txBody>
      </p:sp>
      <p:sp>
        <p:nvSpPr>
          <p:cNvPr id="103447" name="Text Box 23"/>
          <p:cNvSpPr txBox="1">
            <a:spLocks noChangeArrowheads="1"/>
          </p:cNvSpPr>
          <p:nvPr/>
        </p:nvSpPr>
        <p:spPr bwMode="auto">
          <a:xfrm>
            <a:off x="3733800" y="3324225"/>
            <a:ext cx="685800" cy="4254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333333"/>
                </a:solidFill>
                <a:latin typeface="Arial" charset="0"/>
                <a:cs typeface="+mn-cs"/>
              </a:rPr>
              <a:t>RB</a:t>
            </a:r>
          </a:p>
        </p:txBody>
      </p:sp>
      <p:sp>
        <p:nvSpPr>
          <p:cNvPr id="103448" name="Text Box 24"/>
          <p:cNvSpPr txBox="1">
            <a:spLocks noChangeArrowheads="1"/>
          </p:cNvSpPr>
          <p:nvPr/>
        </p:nvSpPr>
        <p:spPr bwMode="auto">
          <a:xfrm>
            <a:off x="3733800" y="3810000"/>
            <a:ext cx="685800" cy="4254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333333"/>
                </a:solidFill>
                <a:latin typeface="Arial" charset="0"/>
                <a:cs typeface="+mn-cs"/>
              </a:rPr>
              <a:t>RG</a:t>
            </a:r>
          </a:p>
        </p:txBody>
      </p:sp>
      <p:sp>
        <p:nvSpPr>
          <p:cNvPr id="103449" name="Text Box 25"/>
          <p:cNvSpPr txBox="1">
            <a:spLocks noChangeArrowheads="1"/>
          </p:cNvSpPr>
          <p:nvPr/>
        </p:nvSpPr>
        <p:spPr bwMode="auto">
          <a:xfrm>
            <a:off x="3733800" y="4343400"/>
            <a:ext cx="685800" cy="4254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333333"/>
                </a:solidFill>
                <a:latin typeface="Arial" charset="0"/>
                <a:cs typeface="+mn-cs"/>
              </a:rPr>
              <a:t>BR</a:t>
            </a:r>
          </a:p>
        </p:txBody>
      </p:sp>
      <p:sp>
        <p:nvSpPr>
          <p:cNvPr id="103450" name="Text Box 26"/>
          <p:cNvSpPr txBox="1">
            <a:spLocks noChangeArrowheads="1"/>
          </p:cNvSpPr>
          <p:nvPr/>
        </p:nvSpPr>
        <p:spPr bwMode="auto">
          <a:xfrm>
            <a:off x="3733800" y="4876800"/>
            <a:ext cx="685800" cy="4254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333333"/>
                </a:solidFill>
                <a:latin typeface="Arial" charset="0"/>
                <a:cs typeface="+mn-cs"/>
              </a:rPr>
              <a:t>BG</a:t>
            </a:r>
          </a:p>
        </p:txBody>
      </p:sp>
      <p:sp>
        <p:nvSpPr>
          <p:cNvPr id="103451" name="Text Box 27"/>
          <p:cNvSpPr txBox="1">
            <a:spLocks noChangeArrowheads="1"/>
          </p:cNvSpPr>
          <p:nvPr/>
        </p:nvSpPr>
        <p:spPr bwMode="auto">
          <a:xfrm>
            <a:off x="4876800" y="3352800"/>
            <a:ext cx="7620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1/6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1/6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1/6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1/6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1/6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1/6</a:t>
            </a:r>
          </a:p>
        </p:txBody>
      </p:sp>
      <p:sp>
        <p:nvSpPr>
          <p:cNvPr id="103452" name="Text Box 28"/>
          <p:cNvSpPr txBox="1">
            <a:spLocks noChangeArrowheads="1"/>
          </p:cNvSpPr>
          <p:nvPr/>
        </p:nvSpPr>
        <p:spPr bwMode="auto">
          <a:xfrm>
            <a:off x="5638800" y="4310063"/>
            <a:ext cx="3048000" cy="1938337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333333"/>
                </a:solidFill>
                <a:latin typeface="Arial" charset="0"/>
                <a:cs typeface="+mn-cs"/>
              </a:rPr>
              <a:t>P(at least 1 red) 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333333"/>
                </a:solidFill>
                <a:latin typeface="Arial" charset="0"/>
                <a:cs typeface="+mn-cs"/>
              </a:rPr>
              <a:t>= P(RB) + P(BR)+ P(RG) + P(GR)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333333"/>
                </a:solidFill>
                <a:latin typeface="Arial" charset="0"/>
                <a:cs typeface="+mn-cs"/>
              </a:rPr>
              <a:t> = 4/6 = 2/3</a:t>
            </a:r>
          </a:p>
        </p:txBody>
      </p:sp>
      <p:grpSp>
        <p:nvGrpSpPr>
          <p:cNvPr id="103456" name="Group 32"/>
          <p:cNvGrpSpPr>
            <a:grpSpLocks noChangeAspect="1"/>
          </p:cNvGrpSpPr>
          <p:nvPr/>
        </p:nvGrpSpPr>
        <p:grpSpPr bwMode="auto">
          <a:xfrm>
            <a:off x="990600" y="3506788"/>
            <a:ext cx="379413" cy="455612"/>
            <a:chOff x="1776" y="144"/>
            <a:chExt cx="192" cy="230"/>
          </a:xfrm>
        </p:grpSpPr>
        <p:sp>
          <p:nvSpPr>
            <p:cNvPr id="103457" name="Oval 33"/>
            <p:cNvSpPr>
              <a:spLocks noChangeAspect="1" noChangeArrowheads="1"/>
            </p:cNvSpPr>
            <p:nvPr/>
          </p:nvSpPr>
          <p:spPr bwMode="auto">
            <a:xfrm>
              <a:off x="1776" y="192"/>
              <a:ext cx="182" cy="182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128059" name="Text Box 34"/>
            <p:cNvSpPr txBox="1">
              <a:spLocks noChangeAspect="1" noChangeArrowheads="1"/>
            </p:cNvSpPr>
            <p:nvPr/>
          </p:nvSpPr>
          <p:spPr bwMode="auto">
            <a:xfrm>
              <a:off x="1778" y="144"/>
              <a:ext cx="19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bg1"/>
                  </a:solidFill>
                  <a:latin typeface="Arial" charset="0"/>
                </a:rPr>
                <a:t>m</a:t>
              </a:r>
            </a:p>
          </p:txBody>
        </p:sp>
      </p:grpSp>
      <p:grpSp>
        <p:nvGrpSpPr>
          <p:cNvPr id="103462" name="Group 38"/>
          <p:cNvGrpSpPr>
            <a:grpSpLocks noChangeAspect="1"/>
          </p:cNvGrpSpPr>
          <p:nvPr/>
        </p:nvGrpSpPr>
        <p:grpSpPr bwMode="auto">
          <a:xfrm>
            <a:off x="990600" y="4508500"/>
            <a:ext cx="365125" cy="444500"/>
            <a:chOff x="5328" y="576"/>
            <a:chExt cx="184" cy="224"/>
          </a:xfrm>
        </p:grpSpPr>
        <p:sp>
          <p:nvSpPr>
            <p:cNvPr id="103463" name="Oval 39"/>
            <p:cNvSpPr>
              <a:spLocks noChangeAspect="1" noChangeArrowheads="1"/>
            </p:cNvSpPr>
            <p:nvPr/>
          </p:nvSpPr>
          <p:spPr bwMode="auto">
            <a:xfrm>
              <a:off x="5328" y="624"/>
              <a:ext cx="176" cy="176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128057" name="Text Box 40"/>
            <p:cNvSpPr txBox="1">
              <a:spLocks noChangeAspect="1" noChangeArrowheads="1"/>
            </p:cNvSpPr>
            <p:nvPr/>
          </p:nvSpPr>
          <p:spPr bwMode="auto">
            <a:xfrm>
              <a:off x="5328" y="576"/>
              <a:ext cx="18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bg1"/>
                  </a:solidFill>
                  <a:latin typeface="Arial" charset="0"/>
                </a:rPr>
                <a:t>m</a:t>
              </a:r>
            </a:p>
          </p:txBody>
        </p:sp>
      </p:grpSp>
      <p:grpSp>
        <p:nvGrpSpPr>
          <p:cNvPr id="103471" name="Group 47"/>
          <p:cNvGrpSpPr>
            <a:grpSpLocks noChangeAspect="1"/>
          </p:cNvGrpSpPr>
          <p:nvPr/>
        </p:nvGrpSpPr>
        <p:grpSpPr bwMode="auto">
          <a:xfrm>
            <a:off x="990600" y="5422900"/>
            <a:ext cx="365125" cy="444500"/>
            <a:chOff x="4944" y="192"/>
            <a:chExt cx="184" cy="224"/>
          </a:xfrm>
        </p:grpSpPr>
        <p:sp>
          <p:nvSpPr>
            <p:cNvPr id="103472" name="Oval 48"/>
            <p:cNvSpPr>
              <a:spLocks noChangeAspect="1" noChangeArrowheads="1"/>
            </p:cNvSpPr>
            <p:nvPr/>
          </p:nvSpPr>
          <p:spPr bwMode="auto">
            <a:xfrm>
              <a:off x="4944" y="240"/>
              <a:ext cx="176" cy="176"/>
            </a:xfrm>
            <a:prstGeom prst="ellipse">
              <a:avLst/>
            </a:prstGeom>
            <a:solidFill>
              <a:srgbClr val="008000"/>
            </a:solidFill>
            <a:ln w="9525">
              <a:noFill/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128055" name="Text Box 49"/>
            <p:cNvSpPr txBox="1">
              <a:spLocks noChangeAspect="1" noChangeArrowheads="1"/>
            </p:cNvSpPr>
            <p:nvPr/>
          </p:nvSpPr>
          <p:spPr bwMode="auto">
            <a:xfrm>
              <a:off x="4944" y="192"/>
              <a:ext cx="18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bg1"/>
                  </a:solidFill>
                  <a:latin typeface="Arial" charset="0"/>
                </a:rPr>
                <a:t>m</a:t>
              </a:r>
            </a:p>
          </p:txBody>
        </p:sp>
      </p:grpSp>
      <p:grpSp>
        <p:nvGrpSpPr>
          <p:cNvPr id="103494" name="Group 70"/>
          <p:cNvGrpSpPr>
            <a:grpSpLocks/>
          </p:cNvGrpSpPr>
          <p:nvPr/>
        </p:nvGrpSpPr>
        <p:grpSpPr bwMode="auto">
          <a:xfrm>
            <a:off x="1370013" y="3276600"/>
            <a:ext cx="1509712" cy="444500"/>
            <a:chOff x="863" y="2064"/>
            <a:chExt cx="951" cy="280"/>
          </a:xfrm>
        </p:grpSpPr>
        <p:grpSp>
          <p:nvGrpSpPr>
            <p:cNvPr id="128050" name="Group 44"/>
            <p:cNvGrpSpPr>
              <a:grpSpLocks noChangeAspect="1"/>
            </p:cNvGrpSpPr>
            <p:nvPr/>
          </p:nvGrpSpPr>
          <p:grpSpPr bwMode="auto">
            <a:xfrm>
              <a:off x="1584" y="2064"/>
              <a:ext cx="230" cy="280"/>
              <a:chOff x="5328" y="576"/>
              <a:chExt cx="184" cy="224"/>
            </a:xfrm>
          </p:grpSpPr>
          <p:sp>
            <p:nvSpPr>
              <p:cNvPr id="103469" name="Oval 45"/>
              <p:cNvSpPr>
                <a:spLocks noChangeAspect="1" noChangeArrowheads="1"/>
              </p:cNvSpPr>
              <p:nvPr/>
            </p:nvSpPr>
            <p:spPr bwMode="auto">
              <a:xfrm>
                <a:off x="5328" y="624"/>
                <a:ext cx="176" cy="176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128053" name="Text Box 46"/>
              <p:cNvSpPr txBox="1">
                <a:spLocks noChangeAspect="1" noChangeArrowheads="1"/>
              </p:cNvSpPr>
              <p:nvPr/>
            </p:nvSpPr>
            <p:spPr bwMode="auto">
              <a:xfrm>
                <a:off x="5328" y="576"/>
                <a:ext cx="184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chemeClr val="bg1"/>
                    </a:solidFill>
                    <a:latin typeface="Arial" charset="0"/>
                  </a:rPr>
                  <a:t>m</a:t>
                </a:r>
              </a:p>
            </p:txBody>
          </p:sp>
        </p:grpSp>
        <p:cxnSp>
          <p:nvCxnSpPr>
            <p:cNvPr id="128051" name="AutoShape 59"/>
            <p:cNvCxnSpPr>
              <a:cxnSpLocks noChangeShapeType="1"/>
              <a:stCxn id="128059" idx="3"/>
            </p:cNvCxnSpPr>
            <p:nvPr/>
          </p:nvCxnSpPr>
          <p:spPr bwMode="auto">
            <a:xfrm flipV="1">
              <a:off x="863" y="2208"/>
              <a:ext cx="722" cy="1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03495" name="Group 71"/>
          <p:cNvGrpSpPr>
            <a:grpSpLocks/>
          </p:cNvGrpSpPr>
          <p:nvPr/>
        </p:nvGrpSpPr>
        <p:grpSpPr bwMode="auto">
          <a:xfrm>
            <a:off x="1350963" y="3733800"/>
            <a:ext cx="1528762" cy="444500"/>
            <a:chOff x="851" y="2352"/>
            <a:chExt cx="963" cy="280"/>
          </a:xfrm>
        </p:grpSpPr>
        <p:grpSp>
          <p:nvGrpSpPr>
            <p:cNvPr id="128046" name="Group 29"/>
            <p:cNvGrpSpPr>
              <a:grpSpLocks noChangeAspect="1"/>
            </p:cNvGrpSpPr>
            <p:nvPr/>
          </p:nvGrpSpPr>
          <p:grpSpPr bwMode="auto">
            <a:xfrm>
              <a:off x="1584" y="2352"/>
              <a:ext cx="230" cy="280"/>
              <a:chOff x="4944" y="192"/>
              <a:chExt cx="184" cy="224"/>
            </a:xfrm>
          </p:grpSpPr>
          <p:sp>
            <p:nvSpPr>
              <p:cNvPr id="103454" name="Oval 30"/>
              <p:cNvSpPr>
                <a:spLocks noChangeAspect="1" noChangeArrowheads="1"/>
              </p:cNvSpPr>
              <p:nvPr/>
            </p:nvSpPr>
            <p:spPr bwMode="auto">
              <a:xfrm>
                <a:off x="4944" y="240"/>
                <a:ext cx="176" cy="176"/>
              </a:xfrm>
              <a:prstGeom prst="ellipse">
                <a:avLst/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128049" name="Text Box 31"/>
              <p:cNvSpPr txBox="1">
                <a:spLocks noChangeAspect="1" noChangeArrowheads="1"/>
              </p:cNvSpPr>
              <p:nvPr/>
            </p:nvSpPr>
            <p:spPr bwMode="auto">
              <a:xfrm>
                <a:off x="4944" y="192"/>
                <a:ext cx="184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chemeClr val="bg1"/>
                    </a:solidFill>
                    <a:latin typeface="Arial" charset="0"/>
                  </a:rPr>
                  <a:t>m</a:t>
                </a:r>
              </a:p>
            </p:txBody>
          </p:sp>
        </p:grpSp>
        <p:cxnSp>
          <p:nvCxnSpPr>
            <p:cNvPr id="128047" name="AutoShape 60"/>
            <p:cNvCxnSpPr>
              <a:cxnSpLocks noChangeShapeType="1"/>
              <a:stCxn id="103457" idx="6"/>
              <a:endCxn id="128049" idx="1"/>
            </p:cNvCxnSpPr>
            <p:nvPr/>
          </p:nvCxnSpPr>
          <p:spPr bwMode="auto">
            <a:xfrm>
              <a:off x="851" y="2383"/>
              <a:ext cx="733" cy="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03497" name="Group 73"/>
          <p:cNvGrpSpPr>
            <a:grpSpLocks/>
          </p:cNvGrpSpPr>
          <p:nvPr/>
        </p:nvGrpSpPr>
        <p:grpSpPr bwMode="auto">
          <a:xfrm>
            <a:off x="1355725" y="4692650"/>
            <a:ext cx="1447800" cy="476250"/>
            <a:chOff x="854" y="2956"/>
            <a:chExt cx="912" cy="300"/>
          </a:xfrm>
        </p:grpSpPr>
        <p:grpSp>
          <p:nvGrpSpPr>
            <p:cNvPr id="128042" name="Group 53"/>
            <p:cNvGrpSpPr>
              <a:grpSpLocks noChangeAspect="1"/>
            </p:cNvGrpSpPr>
            <p:nvPr/>
          </p:nvGrpSpPr>
          <p:grpSpPr bwMode="auto">
            <a:xfrm>
              <a:off x="1536" y="2976"/>
              <a:ext cx="230" cy="280"/>
              <a:chOff x="4944" y="192"/>
              <a:chExt cx="184" cy="224"/>
            </a:xfrm>
          </p:grpSpPr>
          <p:sp>
            <p:nvSpPr>
              <p:cNvPr id="103478" name="Oval 54"/>
              <p:cNvSpPr>
                <a:spLocks noChangeAspect="1" noChangeArrowheads="1"/>
              </p:cNvSpPr>
              <p:nvPr/>
            </p:nvSpPr>
            <p:spPr bwMode="auto">
              <a:xfrm>
                <a:off x="4944" y="240"/>
                <a:ext cx="176" cy="176"/>
              </a:xfrm>
              <a:prstGeom prst="ellipse">
                <a:avLst/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128045" name="Text Box 55"/>
              <p:cNvSpPr txBox="1">
                <a:spLocks noChangeAspect="1" noChangeArrowheads="1"/>
              </p:cNvSpPr>
              <p:nvPr/>
            </p:nvSpPr>
            <p:spPr bwMode="auto">
              <a:xfrm>
                <a:off x="4944" y="192"/>
                <a:ext cx="184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chemeClr val="bg1"/>
                    </a:solidFill>
                    <a:latin typeface="Arial" charset="0"/>
                  </a:rPr>
                  <a:t>m</a:t>
                </a:r>
              </a:p>
            </p:txBody>
          </p:sp>
        </p:grpSp>
        <p:cxnSp>
          <p:nvCxnSpPr>
            <p:cNvPr id="128043" name="AutoShape 63"/>
            <p:cNvCxnSpPr>
              <a:cxnSpLocks noChangeShapeType="1"/>
              <a:stCxn id="128057" idx="3"/>
              <a:endCxn id="103478" idx="2"/>
            </p:cNvCxnSpPr>
            <p:nvPr/>
          </p:nvCxnSpPr>
          <p:spPr bwMode="auto">
            <a:xfrm>
              <a:off x="854" y="2956"/>
              <a:ext cx="682" cy="1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03496" name="Group 72"/>
          <p:cNvGrpSpPr>
            <a:grpSpLocks/>
          </p:cNvGrpSpPr>
          <p:nvPr/>
        </p:nvGrpSpPr>
        <p:grpSpPr bwMode="auto">
          <a:xfrm>
            <a:off x="1355725" y="4267200"/>
            <a:ext cx="1462088" cy="455613"/>
            <a:chOff x="854" y="2688"/>
            <a:chExt cx="921" cy="287"/>
          </a:xfrm>
        </p:grpSpPr>
        <p:grpSp>
          <p:nvGrpSpPr>
            <p:cNvPr id="128038" name="Group 41"/>
            <p:cNvGrpSpPr>
              <a:grpSpLocks noChangeAspect="1"/>
            </p:cNvGrpSpPr>
            <p:nvPr/>
          </p:nvGrpSpPr>
          <p:grpSpPr bwMode="auto">
            <a:xfrm>
              <a:off x="1536" y="2688"/>
              <a:ext cx="239" cy="287"/>
              <a:chOff x="1776" y="144"/>
              <a:chExt cx="192" cy="230"/>
            </a:xfrm>
          </p:grpSpPr>
          <p:sp>
            <p:nvSpPr>
              <p:cNvPr id="103466" name="Oval 42"/>
              <p:cNvSpPr>
                <a:spLocks noChangeAspect="1" noChangeArrowheads="1"/>
              </p:cNvSpPr>
              <p:nvPr/>
            </p:nvSpPr>
            <p:spPr bwMode="auto">
              <a:xfrm>
                <a:off x="1776" y="192"/>
                <a:ext cx="182" cy="182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128041" name="Text Box 43"/>
              <p:cNvSpPr txBox="1">
                <a:spLocks noChangeAspect="1" noChangeArrowheads="1"/>
              </p:cNvSpPr>
              <p:nvPr/>
            </p:nvSpPr>
            <p:spPr bwMode="auto">
              <a:xfrm>
                <a:off x="1778" y="144"/>
                <a:ext cx="190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chemeClr val="bg1"/>
                    </a:solidFill>
                    <a:latin typeface="Arial" charset="0"/>
                  </a:rPr>
                  <a:t>m</a:t>
                </a:r>
              </a:p>
            </p:txBody>
          </p:sp>
        </p:grpSp>
        <p:cxnSp>
          <p:nvCxnSpPr>
            <p:cNvPr id="128039" name="AutoShape 64"/>
            <p:cNvCxnSpPr>
              <a:cxnSpLocks noChangeShapeType="1"/>
              <a:stCxn id="128057" idx="3"/>
              <a:endCxn id="128041" idx="1"/>
            </p:cNvCxnSpPr>
            <p:nvPr/>
          </p:nvCxnSpPr>
          <p:spPr bwMode="auto">
            <a:xfrm flipV="1">
              <a:off x="854" y="2804"/>
              <a:ext cx="684" cy="1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03499" name="Group 75"/>
          <p:cNvGrpSpPr>
            <a:grpSpLocks/>
          </p:cNvGrpSpPr>
          <p:nvPr/>
        </p:nvGrpSpPr>
        <p:grpSpPr bwMode="auto">
          <a:xfrm>
            <a:off x="1355725" y="5607050"/>
            <a:ext cx="1462088" cy="639763"/>
            <a:chOff x="854" y="3532"/>
            <a:chExt cx="921" cy="403"/>
          </a:xfrm>
        </p:grpSpPr>
        <p:grpSp>
          <p:nvGrpSpPr>
            <p:cNvPr id="128034" name="Group 56"/>
            <p:cNvGrpSpPr>
              <a:grpSpLocks noChangeAspect="1"/>
            </p:cNvGrpSpPr>
            <p:nvPr/>
          </p:nvGrpSpPr>
          <p:grpSpPr bwMode="auto">
            <a:xfrm>
              <a:off x="1536" y="3648"/>
              <a:ext cx="239" cy="287"/>
              <a:chOff x="1776" y="144"/>
              <a:chExt cx="192" cy="230"/>
            </a:xfrm>
          </p:grpSpPr>
          <p:sp>
            <p:nvSpPr>
              <p:cNvPr id="103481" name="Oval 57"/>
              <p:cNvSpPr>
                <a:spLocks noChangeAspect="1" noChangeArrowheads="1"/>
              </p:cNvSpPr>
              <p:nvPr/>
            </p:nvSpPr>
            <p:spPr bwMode="auto">
              <a:xfrm>
                <a:off x="1776" y="192"/>
                <a:ext cx="182" cy="182"/>
              </a:xfrm>
              <a:prstGeom prst="ellipse">
                <a:avLst/>
              </a:pr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128037" name="Text Box 58"/>
              <p:cNvSpPr txBox="1">
                <a:spLocks noChangeAspect="1" noChangeArrowheads="1"/>
              </p:cNvSpPr>
              <p:nvPr/>
            </p:nvSpPr>
            <p:spPr bwMode="auto">
              <a:xfrm>
                <a:off x="1778" y="144"/>
                <a:ext cx="190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chemeClr val="bg1"/>
                    </a:solidFill>
                    <a:latin typeface="Arial" charset="0"/>
                  </a:rPr>
                  <a:t>m</a:t>
                </a:r>
              </a:p>
            </p:txBody>
          </p:sp>
        </p:grpSp>
        <p:cxnSp>
          <p:nvCxnSpPr>
            <p:cNvPr id="128035" name="AutoShape 65"/>
            <p:cNvCxnSpPr>
              <a:cxnSpLocks noChangeShapeType="1"/>
              <a:stCxn id="128055" idx="3"/>
              <a:endCxn id="128037" idx="1"/>
            </p:cNvCxnSpPr>
            <p:nvPr/>
          </p:nvCxnSpPr>
          <p:spPr bwMode="auto">
            <a:xfrm>
              <a:off x="854" y="3532"/>
              <a:ext cx="684" cy="2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03498" name="Group 74"/>
          <p:cNvGrpSpPr>
            <a:grpSpLocks/>
          </p:cNvGrpSpPr>
          <p:nvPr/>
        </p:nvGrpSpPr>
        <p:grpSpPr bwMode="auto">
          <a:xfrm>
            <a:off x="1355725" y="5257800"/>
            <a:ext cx="1458913" cy="457200"/>
            <a:chOff x="854" y="3312"/>
            <a:chExt cx="919" cy="288"/>
          </a:xfrm>
        </p:grpSpPr>
        <p:grpSp>
          <p:nvGrpSpPr>
            <p:cNvPr id="128030" name="Group 50"/>
            <p:cNvGrpSpPr>
              <a:grpSpLocks noChangeAspect="1"/>
            </p:cNvGrpSpPr>
            <p:nvPr/>
          </p:nvGrpSpPr>
          <p:grpSpPr bwMode="auto">
            <a:xfrm>
              <a:off x="1536" y="3312"/>
              <a:ext cx="237" cy="288"/>
              <a:chOff x="5328" y="576"/>
              <a:chExt cx="184" cy="224"/>
            </a:xfrm>
          </p:grpSpPr>
          <p:sp>
            <p:nvSpPr>
              <p:cNvPr id="103475" name="Oval 51"/>
              <p:cNvSpPr>
                <a:spLocks noChangeAspect="1" noChangeArrowheads="1"/>
              </p:cNvSpPr>
              <p:nvPr/>
            </p:nvSpPr>
            <p:spPr bwMode="auto">
              <a:xfrm>
                <a:off x="5328" y="624"/>
                <a:ext cx="176" cy="176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128033" name="Text Box 52"/>
              <p:cNvSpPr txBox="1">
                <a:spLocks noChangeAspect="1" noChangeArrowheads="1"/>
              </p:cNvSpPr>
              <p:nvPr/>
            </p:nvSpPr>
            <p:spPr bwMode="auto">
              <a:xfrm>
                <a:off x="5328" y="576"/>
                <a:ext cx="184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chemeClr val="bg1"/>
                    </a:solidFill>
                    <a:latin typeface="Arial" charset="0"/>
                  </a:rPr>
                  <a:t>m</a:t>
                </a:r>
              </a:p>
            </p:txBody>
          </p:sp>
        </p:grpSp>
        <p:cxnSp>
          <p:nvCxnSpPr>
            <p:cNvPr id="128031" name="AutoShape 66"/>
            <p:cNvCxnSpPr>
              <a:cxnSpLocks noChangeShapeType="1"/>
              <a:stCxn id="128055" idx="3"/>
              <a:endCxn id="128033" idx="1"/>
            </p:cNvCxnSpPr>
            <p:nvPr/>
          </p:nvCxnSpPr>
          <p:spPr bwMode="auto">
            <a:xfrm flipV="1">
              <a:off x="854" y="3428"/>
              <a:ext cx="682" cy="10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03492" name="Text Box 68"/>
          <p:cNvSpPr txBox="1">
            <a:spLocks noChangeArrowheads="1"/>
          </p:cNvSpPr>
          <p:nvPr/>
        </p:nvSpPr>
        <p:spPr bwMode="auto">
          <a:xfrm>
            <a:off x="3733800" y="5365750"/>
            <a:ext cx="685800" cy="4254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333333"/>
                </a:solidFill>
                <a:latin typeface="Arial" charset="0"/>
                <a:cs typeface="+mn-cs"/>
              </a:rPr>
              <a:t>GB</a:t>
            </a:r>
          </a:p>
        </p:txBody>
      </p:sp>
      <p:sp>
        <p:nvSpPr>
          <p:cNvPr id="103493" name="Text Box 69"/>
          <p:cNvSpPr txBox="1">
            <a:spLocks noChangeArrowheads="1"/>
          </p:cNvSpPr>
          <p:nvPr/>
        </p:nvSpPr>
        <p:spPr bwMode="auto">
          <a:xfrm>
            <a:off x="3733800" y="5867400"/>
            <a:ext cx="685800" cy="4254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333333"/>
                </a:solidFill>
                <a:latin typeface="Arial" charset="0"/>
                <a:cs typeface="+mn-cs"/>
              </a:rPr>
              <a:t>GR</a:t>
            </a:r>
          </a:p>
        </p:txBody>
      </p:sp>
      <p:pic>
        <p:nvPicPr>
          <p:cNvPr id="12802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581400"/>
            <a:ext cx="4953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515524">
            <a:off x="2420938" y="32591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3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145738">
            <a:off x="2500313" y="3795713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4343400"/>
            <a:ext cx="4953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5867400"/>
            <a:ext cx="4953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145738">
            <a:off x="2347913" y="4786313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7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145738">
            <a:off x="900113" y="5472113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515524">
            <a:off x="896938" y="44783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2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24191">
            <a:off x="2344738" y="53165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3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3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3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3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03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0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03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0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03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034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03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03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03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5" grpId="0" autoUpdateAnimBg="0"/>
      <p:bldP spid="103447" grpId="0" animBg="1" autoUpdateAnimBg="0"/>
      <p:bldP spid="103448" grpId="0" animBg="1" autoUpdateAnimBg="0"/>
      <p:bldP spid="103449" grpId="0" animBg="1" autoUpdateAnimBg="0"/>
      <p:bldP spid="103450" grpId="0" animBg="1" autoUpdateAnimBg="0"/>
      <p:bldP spid="103451" grpId="0" autoUpdateAnimBg="0"/>
      <p:bldP spid="103452" grpId="0" build="p" animBg="1" autoUpdateAnimBg="0"/>
      <p:bldP spid="103492" grpId="0" animBg="1" autoUpdateAnimBg="0"/>
      <p:bldP spid="103493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-228600"/>
            <a:ext cx="8382000" cy="11430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THE </a:t>
            </a:r>
            <a:r>
              <a:rPr lang="en-US" sz="4800" b="1" i="1" cap="none" smtClean="0"/>
              <a:t>MN </a:t>
            </a:r>
            <a:r>
              <a:rPr lang="en-US" sz="4800" b="1" cap="none" smtClean="0"/>
              <a:t>RULE</a:t>
            </a:r>
            <a:endParaRPr lang="en-US" sz="4800" b="1" i="1" cap="none" smtClean="0"/>
          </a:p>
        </p:txBody>
      </p:sp>
      <p:sp>
        <p:nvSpPr>
          <p:cNvPr id="11059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09600" y="914400"/>
            <a:ext cx="8153400" cy="3886200"/>
          </a:xfrm>
          <a:solidFill>
            <a:srgbClr val="DDDDDD"/>
          </a:solidFill>
          <a:ln w="28575">
            <a:solidFill>
              <a:srgbClr val="CC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/>
              <a:t>If an experiment is performed in two stages, with </a:t>
            </a:r>
            <a:r>
              <a:rPr lang="en-US" sz="3600" b="1" i="1" smtClean="0">
                <a:solidFill>
                  <a:srgbClr val="333333"/>
                </a:solidFill>
              </a:rPr>
              <a:t>m</a:t>
            </a:r>
            <a:r>
              <a:rPr lang="en-US" sz="3600" b="1" smtClean="0">
                <a:solidFill>
                  <a:srgbClr val="333333"/>
                </a:solidFill>
              </a:rPr>
              <a:t> </a:t>
            </a:r>
            <a:r>
              <a:rPr lang="en-US" sz="3600" smtClean="0"/>
              <a:t>ways to accomplish the first stage and </a:t>
            </a:r>
            <a:r>
              <a:rPr lang="en-US" sz="3600" b="1" i="1" smtClean="0">
                <a:solidFill>
                  <a:srgbClr val="333333"/>
                </a:solidFill>
              </a:rPr>
              <a:t>n</a:t>
            </a:r>
            <a:r>
              <a:rPr lang="en-US" sz="3600" smtClean="0"/>
              <a:t> ways to accomplish the second stage, then there are </a:t>
            </a:r>
            <a:r>
              <a:rPr lang="en-US" sz="3600" b="1" i="1" smtClean="0">
                <a:solidFill>
                  <a:srgbClr val="333333"/>
                </a:solidFill>
              </a:rPr>
              <a:t>mn</a:t>
            </a:r>
            <a:r>
              <a:rPr lang="en-US" sz="3600" b="1" smtClean="0">
                <a:solidFill>
                  <a:srgbClr val="333333"/>
                </a:solidFill>
              </a:rPr>
              <a:t> </a:t>
            </a:r>
            <a:r>
              <a:rPr lang="en-US" sz="3600" smtClean="0"/>
              <a:t>ways to accomplish the experiment.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/>
              <a:t>This rule is easily extended to </a:t>
            </a:r>
            <a:r>
              <a:rPr lang="en-US" sz="3600" b="1" i="1" smtClean="0">
                <a:solidFill>
                  <a:srgbClr val="333333"/>
                </a:solidFill>
              </a:rPr>
              <a:t>k</a:t>
            </a:r>
            <a:r>
              <a:rPr lang="en-US" sz="3600" i="1" smtClean="0"/>
              <a:t> </a:t>
            </a:r>
            <a:r>
              <a:rPr lang="en-US" sz="3600" smtClean="0"/>
              <a:t>stages, with the number of ways equal to 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sz="3600" b="1" i="1" smtClean="0">
                <a:solidFill>
                  <a:srgbClr val="333333"/>
                </a:solidFill>
              </a:rPr>
              <a:t>n</a:t>
            </a:r>
            <a:r>
              <a:rPr lang="en-US" sz="3600" b="1" baseline="-25000" smtClean="0">
                <a:solidFill>
                  <a:srgbClr val="333333"/>
                </a:solidFill>
              </a:rPr>
              <a:t>1 </a:t>
            </a:r>
            <a:r>
              <a:rPr lang="en-US" sz="3600" b="1" i="1" smtClean="0">
                <a:solidFill>
                  <a:srgbClr val="333333"/>
                </a:solidFill>
              </a:rPr>
              <a:t>n</a:t>
            </a:r>
            <a:r>
              <a:rPr lang="en-US" sz="3600" b="1" baseline="-25000" smtClean="0">
                <a:solidFill>
                  <a:srgbClr val="333333"/>
                </a:solidFill>
              </a:rPr>
              <a:t>2 </a:t>
            </a:r>
            <a:r>
              <a:rPr lang="en-US" sz="3600" b="1" i="1" smtClean="0">
                <a:solidFill>
                  <a:srgbClr val="333333"/>
                </a:solidFill>
              </a:rPr>
              <a:t>n</a:t>
            </a:r>
            <a:r>
              <a:rPr lang="en-US" sz="3600" b="1" baseline="-25000" smtClean="0">
                <a:solidFill>
                  <a:srgbClr val="333333"/>
                </a:solidFill>
              </a:rPr>
              <a:t>3 </a:t>
            </a:r>
            <a:r>
              <a:rPr lang="en-US" sz="3600" b="1" smtClean="0">
                <a:solidFill>
                  <a:srgbClr val="333333"/>
                </a:solidFill>
              </a:rPr>
              <a:t>… </a:t>
            </a:r>
            <a:r>
              <a:rPr lang="en-US" sz="3600" b="1" i="1" smtClean="0">
                <a:solidFill>
                  <a:srgbClr val="333333"/>
                </a:solidFill>
              </a:rPr>
              <a:t>n</a:t>
            </a:r>
            <a:r>
              <a:rPr lang="en-US" sz="3600" b="1" i="1" baseline="-25000" smtClean="0">
                <a:solidFill>
                  <a:srgbClr val="333333"/>
                </a:solidFill>
              </a:rPr>
              <a:t>k</a:t>
            </a:r>
            <a:endParaRPr lang="en-US" sz="3600" b="1" i="1" smtClean="0">
              <a:solidFill>
                <a:srgbClr val="333333"/>
              </a:solidFill>
            </a:endParaRPr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762000" y="4953000"/>
            <a:ext cx="7315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Example: </a:t>
            </a:r>
            <a:r>
              <a:rPr lang="en-US" sz="2800">
                <a:solidFill>
                  <a:srgbClr val="4D4D4D"/>
                </a:solidFill>
                <a:latin typeface="Arial" charset="0"/>
                <a:cs typeface="+mn-cs"/>
              </a:rPr>
              <a:t>Toss two coins. The total number of simple events is:</a:t>
            </a:r>
            <a:endParaRPr lang="en-US" sz="2800" b="1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3810000" y="5638800"/>
            <a:ext cx="2286000" cy="608013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</a:rPr>
              <a:t>2 </a:t>
            </a: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  <a:sym typeface="Symbol" pitchFamily="18" charset="2"/>
              </a:rPr>
              <a:t> 2 = 4</a:t>
            </a:r>
            <a:endParaRPr lang="en-US" sz="3200" b="1">
              <a:solidFill>
                <a:srgbClr val="F4ECC6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0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build="p" autoUpdateAnimBg="0"/>
      <p:bldP spid="110598" grpId="0" autoUpdateAnimBg="0"/>
      <p:bldP spid="11059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7848600" cy="9906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EXAMPLES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762000" y="1219200"/>
            <a:ext cx="7315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Example: </a:t>
            </a:r>
            <a:r>
              <a:rPr lang="en-US" sz="2800">
                <a:solidFill>
                  <a:srgbClr val="4D4D4D"/>
                </a:solidFill>
                <a:latin typeface="Arial" charset="0"/>
                <a:cs typeface="+mn-cs"/>
              </a:rPr>
              <a:t>Toss three coins. The total number of simple events is:</a:t>
            </a:r>
            <a:endParaRPr lang="en-US" sz="2800" b="1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5105400" y="1828800"/>
            <a:ext cx="2819400" cy="608013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</a:rPr>
              <a:t>2 </a:t>
            </a: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  <a:sym typeface="Symbol" pitchFamily="18" charset="2"/>
              </a:rPr>
              <a:t></a:t>
            </a: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</a:rPr>
              <a:t> 2 </a:t>
            </a: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  <a:sym typeface="Symbol" pitchFamily="18" charset="2"/>
              </a:rPr>
              <a:t> 2 = 8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838200" y="4083050"/>
            <a:ext cx="7772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Example: </a:t>
            </a:r>
            <a:r>
              <a:rPr lang="en-US" sz="2800">
                <a:solidFill>
                  <a:srgbClr val="4D4D4D"/>
                </a:solidFill>
                <a:latin typeface="Arial" charset="0"/>
                <a:cs typeface="+mn-cs"/>
              </a:rPr>
              <a:t>Two M&amp;Ms are drawn from a dish containing two red and two blue candies. The total number of simple events is:</a:t>
            </a:r>
            <a:endParaRPr lang="en-US" sz="2800" b="1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5105400" y="3200400"/>
            <a:ext cx="2819400" cy="608013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</a:rPr>
              <a:t>6 </a:t>
            </a: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  <a:sym typeface="Symbol" pitchFamily="18" charset="2"/>
              </a:rPr>
              <a:t> 6 = 36</a:t>
            </a:r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914400" y="2743200"/>
            <a:ext cx="7315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Example: </a:t>
            </a:r>
            <a:r>
              <a:rPr lang="en-US" sz="2800" dirty="0">
                <a:solidFill>
                  <a:srgbClr val="4D4D4D"/>
                </a:solidFill>
                <a:latin typeface="Arial" charset="0"/>
                <a:cs typeface="+mn-cs"/>
              </a:rPr>
              <a:t>Toss two dice. The total number of simple events is:</a:t>
            </a:r>
            <a:endParaRPr lang="en-US" sz="2800" b="1" dirty="0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grpSp>
        <p:nvGrpSpPr>
          <p:cNvPr id="118791" name="Group 36"/>
          <p:cNvGrpSpPr>
            <a:grpSpLocks/>
          </p:cNvGrpSpPr>
          <p:nvPr/>
        </p:nvGrpSpPr>
        <p:grpSpPr bwMode="auto">
          <a:xfrm>
            <a:off x="7848600" y="228600"/>
            <a:ext cx="990600" cy="1219200"/>
            <a:chOff x="4944" y="144"/>
            <a:chExt cx="672" cy="768"/>
          </a:xfrm>
        </p:grpSpPr>
        <p:sp>
          <p:nvSpPr>
            <p:cNvPr id="111636" name="Rectangle 20"/>
            <p:cNvSpPr>
              <a:spLocks noChangeArrowheads="1"/>
            </p:cNvSpPr>
            <p:nvPr/>
          </p:nvSpPr>
          <p:spPr bwMode="auto">
            <a:xfrm>
              <a:off x="4944" y="144"/>
              <a:ext cx="672" cy="76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118796" name="Picture 12" descr="onedi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40" y="192"/>
              <a:ext cx="260" cy="2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118797" name="Picture 13" descr="penny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92" y="576"/>
              <a:ext cx="312" cy="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11638" name="Text Box 22"/>
          <p:cNvSpPr txBox="1">
            <a:spLocks noChangeArrowheads="1"/>
          </p:cNvSpPr>
          <p:nvPr/>
        </p:nvSpPr>
        <p:spPr bwMode="auto">
          <a:xfrm>
            <a:off x="5105400" y="5564188"/>
            <a:ext cx="2819400" cy="608012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</a:rPr>
              <a:t>4 </a:t>
            </a:r>
            <a:r>
              <a:rPr lang="en-US" sz="3200" b="1">
                <a:solidFill>
                  <a:srgbClr val="F4ECC6"/>
                </a:solidFill>
                <a:latin typeface="Arial" charset="0"/>
                <a:cs typeface="+mn-cs"/>
                <a:sym typeface="Symbol" pitchFamily="18" charset="2"/>
              </a:rPr>
              <a:t> 3 = 12</a:t>
            </a:r>
          </a:p>
        </p:txBody>
      </p:sp>
      <p:pic>
        <p:nvPicPr>
          <p:cNvPr id="11879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914400"/>
            <a:ext cx="4953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794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4515524">
            <a:off x="7221538" y="3635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3" grpId="0" autoUpdateAnimBg="0"/>
      <p:bldP spid="111624" grpId="0" animBg="1" autoUpdateAnimBg="0"/>
      <p:bldP spid="111625" grpId="0" autoUpdateAnimBg="0"/>
      <p:bldP spid="111626" grpId="0" animBg="1" autoUpdateAnimBg="0"/>
      <p:bldP spid="111627" grpId="0" autoUpdateAnimBg="0"/>
      <p:bldP spid="111638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9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PERMUTATIONS</a:t>
            </a:r>
            <a:endParaRPr lang="en-US" sz="4800" b="1" i="1" cap="none" smtClean="0"/>
          </a:p>
        </p:txBody>
      </p:sp>
      <p:sp>
        <p:nvSpPr>
          <p:cNvPr id="112650" name="Rectangle 1028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153400" cy="2819400"/>
          </a:xfrm>
          <a:solidFill>
            <a:srgbClr val="DDDDDD"/>
          </a:solidFill>
          <a:ln w="28575">
            <a:solidFill>
              <a:srgbClr val="CC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3400" smtClean="0"/>
              <a:t>The number of ways you can arrange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400" smtClean="0"/>
              <a:t> </a:t>
            </a:r>
            <a:r>
              <a:rPr lang="en-US" sz="3400" b="1" i="1" smtClean="0">
                <a:solidFill>
                  <a:srgbClr val="333333"/>
                </a:solidFill>
              </a:rPr>
              <a:t>n</a:t>
            </a:r>
            <a:r>
              <a:rPr lang="en-US" sz="3400" b="1" smtClean="0">
                <a:solidFill>
                  <a:srgbClr val="333333"/>
                </a:solidFill>
              </a:rPr>
              <a:t> </a:t>
            </a:r>
            <a:r>
              <a:rPr lang="en-US" sz="3400" smtClean="0"/>
              <a:t>distinct objects, taking them </a:t>
            </a:r>
            <a:r>
              <a:rPr lang="en-US" sz="3400" b="1" i="1" smtClean="0">
                <a:solidFill>
                  <a:srgbClr val="333333"/>
                </a:solidFill>
              </a:rPr>
              <a:t>r</a:t>
            </a:r>
            <a:r>
              <a:rPr lang="en-US" sz="3400" smtClean="0"/>
              <a:t> at a time is</a:t>
            </a:r>
          </a:p>
        </p:txBody>
      </p:sp>
      <p:sp>
        <p:nvSpPr>
          <p:cNvPr id="112645" name="Text Box 1029"/>
          <p:cNvSpPr txBox="1">
            <a:spLocks noChangeArrowheads="1"/>
          </p:cNvSpPr>
          <p:nvPr/>
        </p:nvSpPr>
        <p:spPr bwMode="auto">
          <a:xfrm>
            <a:off x="1066800" y="4311650"/>
            <a:ext cx="7315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6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Example: </a:t>
            </a:r>
            <a:r>
              <a:rPr lang="en-US" sz="2600">
                <a:solidFill>
                  <a:srgbClr val="4D4D4D"/>
                </a:solidFill>
                <a:latin typeface="Arial" charset="0"/>
                <a:cs typeface="+mn-cs"/>
              </a:rPr>
              <a:t>How many 3-digit lock combinations can we make from the numbers 1, 2, 3, and 4?</a:t>
            </a:r>
            <a:endParaRPr lang="en-US" sz="2600" b="1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graphicFrame>
        <p:nvGraphicFramePr>
          <p:cNvPr id="112648" name="Object 1032"/>
          <p:cNvGraphicFramePr>
            <a:graphicFrameLocks noChangeAspect="1"/>
          </p:cNvGraphicFramePr>
          <p:nvPr/>
        </p:nvGraphicFramePr>
        <p:xfrm>
          <a:off x="4953000" y="5337175"/>
          <a:ext cx="3738563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7" name="Equation" r:id="rId4" imgW="1384200" imgH="393480" progId="Equation.3">
                  <p:embed/>
                </p:oleObj>
              </mc:Choice>
              <mc:Fallback>
                <p:oleObj name="Equation" r:id="rId4" imgW="1384200" imgH="393480" progId="Equation.3">
                  <p:embed/>
                  <p:pic>
                    <p:nvPicPr>
                      <p:cNvPr id="0" name="Picture 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337175"/>
                        <a:ext cx="3738563" cy="1063625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652" name="Group 1039"/>
          <p:cNvGrpSpPr>
            <a:grpSpLocks/>
          </p:cNvGrpSpPr>
          <p:nvPr/>
        </p:nvGrpSpPr>
        <p:grpSpPr bwMode="auto">
          <a:xfrm>
            <a:off x="7848600" y="76200"/>
            <a:ext cx="1143000" cy="1752600"/>
            <a:chOff x="4944" y="48"/>
            <a:chExt cx="720" cy="1104"/>
          </a:xfrm>
        </p:grpSpPr>
        <p:sp>
          <p:nvSpPr>
            <p:cNvPr id="2" name="Rectangle 1034"/>
            <p:cNvSpPr>
              <a:spLocks noChangeArrowheads="1"/>
            </p:cNvSpPr>
            <p:nvPr/>
          </p:nvSpPr>
          <p:spPr bwMode="auto">
            <a:xfrm>
              <a:off x="4944" y="48"/>
              <a:ext cx="720" cy="1104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112657" name="Picture 1033" descr="lock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035" y="96"/>
              <a:ext cx="581" cy="1008"/>
            </a:xfrm>
            <a:prstGeom prst="rect">
              <a:avLst/>
            </a:prstGeom>
            <a:solidFill>
              <a:srgbClr val="DDDDDD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112654" name="Group 1038"/>
          <p:cNvGrpSpPr>
            <a:grpSpLocks/>
          </p:cNvGrpSpPr>
          <p:nvPr/>
        </p:nvGrpSpPr>
        <p:grpSpPr bwMode="auto">
          <a:xfrm>
            <a:off x="381000" y="5473700"/>
            <a:ext cx="4495800" cy="850900"/>
            <a:chOff x="240" y="3360"/>
            <a:chExt cx="2832" cy="536"/>
          </a:xfrm>
        </p:grpSpPr>
        <p:sp>
          <p:nvSpPr>
            <p:cNvPr id="3" name="Text Box 1036"/>
            <p:cNvSpPr txBox="1">
              <a:spLocks noChangeArrowheads="1"/>
            </p:cNvSpPr>
            <p:nvPr/>
          </p:nvSpPr>
          <p:spPr bwMode="auto">
            <a:xfrm>
              <a:off x="240" y="3360"/>
              <a:ext cx="2496" cy="536"/>
            </a:xfrm>
            <a:prstGeom prst="rect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4ECC6"/>
                  </a:solidFill>
                  <a:latin typeface="Arial" charset="0"/>
                </a:rPr>
                <a:t>The order of the choice is important!</a:t>
              </a:r>
            </a:p>
          </p:txBody>
        </p:sp>
        <p:sp>
          <p:nvSpPr>
            <p:cNvPr id="112655" name="Line 1037"/>
            <p:cNvSpPr>
              <a:spLocks noChangeShapeType="1"/>
            </p:cNvSpPr>
            <p:nvPr/>
          </p:nvSpPr>
          <p:spPr bwMode="auto">
            <a:xfrm>
              <a:off x="2736" y="3600"/>
              <a:ext cx="336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12647" name="Object 1031"/>
          <p:cNvGraphicFramePr>
            <a:graphicFrameLocks noChangeAspect="1"/>
          </p:cNvGraphicFramePr>
          <p:nvPr/>
        </p:nvGraphicFramePr>
        <p:xfrm>
          <a:off x="1447800" y="2438400"/>
          <a:ext cx="6705600" cy="171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8" name="Equation" r:id="rId7" imgW="2577960" imgH="660240" progId="Equation.3">
                  <p:embed/>
                </p:oleObj>
              </mc:Choice>
              <mc:Fallback>
                <p:oleObj name="Equation" r:id="rId7" imgW="2577960" imgH="660240" progId="Equation.3">
                  <p:embed/>
                  <p:pic>
                    <p:nvPicPr>
                      <p:cNvPr id="0" name="Picture 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6705600" cy="171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8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7848600" cy="9906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EXAMPLES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76962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Example: </a:t>
            </a:r>
            <a:r>
              <a:rPr lang="en-US" sz="3200">
                <a:solidFill>
                  <a:srgbClr val="4D4D4D"/>
                </a:solidFill>
                <a:latin typeface="Arial" charset="0"/>
                <a:cs typeface="+mn-cs"/>
              </a:rPr>
              <a:t>A lock consists of five parts and can be assembled in any order. A quality control engineer wants to test each order for efficiency of assembly. How many orders are there?</a:t>
            </a:r>
            <a:endParaRPr lang="en-US" sz="3200" b="1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graphicFrame>
        <p:nvGraphicFramePr>
          <p:cNvPr id="113687" name="Object 23"/>
          <p:cNvGraphicFramePr>
            <a:graphicFrameLocks noChangeAspect="1"/>
          </p:cNvGraphicFramePr>
          <p:nvPr/>
        </p:nvGraphicFramePr>
        <p:xfrm>
          <a:off x="3844925" y="5260975"/>
          <a:ext cx="476567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7" name="Equation" r:id="rId4" imgW="1765080" imgH="393480" progId="Equation.3">
                  <p:embed/>
                </p:oleObj>
              </mc:Choice>
              <mc:Fallback>
                <p:oleObj name="Equation" r:id="rId4" imgW="176508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5" y="5260975"/>
                        <a:ext cx="4765675" cy="1063625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3695" name="Group 31"/>
          <p:cNvGrpSpPr>
            <a:grpSpLocks/>
          </p:cNvGrpSpPr>
          <p:nvPr/>
        </p:nvGrpSpPr>
        <p:grpSpPr bwMode="auto">
          <a:xfrm>
            <a:off x="609600" y="4191000"/>
            <a:ext cx="3962400" cy="1141413"/>
            <a:chOff x="576" y="2688"/>
            <a:chExt cx="2496" cy="719"/>
          </a:xfrm>
        </p:grpSpPr>
        <p:sp>
          <p:nvSpPr>
            <p:cNvPr id="113694" name="Text Box 25"/>
            <p:cNvSpPr txBox="1">
              <a:spLocks noChangeArrowheads="1"/>
            </p:cNvSpPr>
            <p:nvPr/>
          </p:nvSpPr>
          <p:spPr bwMode="auto">
            <a:xfrm>
              <a:off x="576" y="2688"/>
              <a:ext cx="2496" cy="536"/>
            </a:xfrm>
            <a:prstGeom prst="rect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4ECC6"/>
                  </a:solidFill>
                  <a:latin typeface="Arial" charset="0"/>
                </a:rPr>
                <a:t>The order of the choice is important!</a:t>
              </a:r>
            </a:p>
          </p:txBody>
        </p:sp>
        <p:cxnSp>
          <p:nvCxnSpPr>
            <p:cNvPr id="2" name="AutoShape 27"/>
            <p:cNvCxnSpPr>
              <a:cxnSpLocks noChangeShapeType="1"/>
              <a:stCxn id="113694" idx="2"/>
            </p:cNvCxnSpPr>
            <p:nvPr/>
          </p:nvCxnSpPr>
          <p:spPr bwMode="auto">
            <a:xfrm rot="16200000" flipH="1">
              <a:off x="1949" y="3108"/>
              <a:ext cx="174" cy="423"/>
            </a:xfrm>
            <a:prstGeom prst="bentConnector2">
              <a:avLst/>
            </a:prstGeom>
            <a:noFill/>
            <a:ln w="28575">
              <a:solidFill>
                <a:srgbClr val="CC0000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13691" name="Group 28"/>
          <p:cNvGrpSpPr>
            <a:grpSpLocks/>
          </p:cNvGrpSpPr>
          <p:nvPr/>
        </p:nvGrpSpPr>
        <p:grpSpPr bwMode="auto">
          <a:xfrm>
            <a:off x="7848600" y="76200"/>
            <a:ext cx="1143000" cy="1752600"/>
            <a:chOff x="4944" y="48"/>
            <a:chExt cx="720" cy="1104"/>
          </a:xfrm>
        </p:grpSpPr>
        <p:sp>
          <p:nvSpPr>
            <p:cNvPr id="113693" name="Rectangle 29"/>
            <p:cNvSpPr>
              <a:spLocks noChangeArrowheads="1"/>
            </p:cNvSpPr>
            <p:nvPr/>
          </p:nvSpPr>
          <p:spPr bwMode="auto">
            <a:xfrm>
              <a:off x="4944" y="48"/>
              <a:ext cx="720" cy="1104"/>
            </a:xfrm>
            <a:prstGeom prst="rect">
              <a:avLst/>
            </a:prstGeom>
            <a:solidFill>
              <a:srgbClr val="F4ECC6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3" name="Picture 30" descr="lock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035" y="96"/>
              <a:ext cx="581" cy="1008"/>
            </a:xfrm>
            <a:prstGeom prst="rect">
              <a:avLst/>
            </a:prstGeom>
            <a:solidFill>
              <a:srgbClr val="F4ECC6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382000" cy="11430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COMBINATIONS</a:t>
            </a:r>
            <a:endParaRPr lang="en-US" sz="4800" b="1" i="1" cap="none" smtClean="0"/>
          </a:p>
        </p:txBody>
      </p:sp>
      <p:sp>
        <p:nvSpPr>
          <p:cNvPr id="114697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85800" y="1066800"/>
            <a:ext cx="8153400" cy="2438400"/>
          </a:xfrm>
          <a:solidFill>
            <a:srgbClr val="DDDDDD"/>
          </a:solidFill>
          <a:ln w="28575">
            <a:solidFill>
              <a:srgbClr val="CC0000"/>
            </a:solidFill>
          </a:ln>
        </p:spPr>
        <p:txBody>
          <a:bodyPr/>
          <a:lstStyle/>
          <a:p>
            <a:pPr eaLnBrk="1" hangingPunct="1"/>
            <a:r>
              <a:rPr lang="en-US" sz="4000" smtClean="0"/>
              <a:t>The number of distinct combinations of </a:t>
            </a:r>
            <a:r>
              <a:rPr lang="en-US" sz="4000" b="1" i="1" smtClean="0">
                <a:solidFill>
                  <a:srgbClr val="333333"/>
                </a:solidFill>
              </a:rPr>
              <a:t>n</a:t>
            </a:r>
            <a:r>
              <a:rPr lang="en-US" sz="4000" b="1" smtClean="0">
                <a:solidFill>
                  <a:srgbClr val="333333"/>
                </a:solidFill>
              </a:rPr>
              <a:t> </a:t>
            </a:r>
            <a:r>
              <a:rPr lang="en-US" sz="4000" smtClean="0"/>
              <a:t>distinct objects that can be formed, taking them </a:t>
            </a:r>
            <a:r>
              <a:rPr lang="en-US" sz="4000" b="1" i="1" smtClean="0">
                <a:solidFill>
                  <a:srgbClr val="333333"/>
                </a:solidFill>
              </a:rPr>
              <a:t>r</a:t>
            </a:r>
            <a:r>
              <a:rPr lang="en-US" sz="4000" smtClean="0"/>
              <a:t> at a time is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609600" y="3581400"/>
            <a:ext cx="8534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Example: </a:t>
            </a:r>
            <a:r>
              <a:rPr lang="en-US" sz="2800">
                <a:solidFill>
                  <a:srgbClr val="4D4D4D"/>
                </a:solidFill>
                <a:latin typeface="Arial" charset="0"/>
                <a:cs typeface="+mn-cs"/>
              </a:rPr>
              <a:t>Three members of a 5-person committee must be chosen to form a subcommittee. How many different subcommittees could be formed?</a:t>
            </a:r>
            <a:endParaRPr lang="en-US" sz="2800" b="1">
              <a:solidFill>
                <a:srgbClr val="4D4D4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+mn-cs"/>
            </a:endParaRPr>
          </a:p>
        </p:txBody>
      </p:sp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3429000" y="2286000"/>
          <a:ext cx="2411413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34" name="Equation" r:id="rId4" imgW="927000" imgH="419040" progId="Equation.3">
                  <p:embed/>
                </p:oleObj>
              </mc:Choice>
              <mc:Fallback>
                <p:oleObj name="Equation" r:id="rId4" imgW="927000" imgH="419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86000"/>
                        <a:ext cx="2411413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5" name="Object 7"/>
          <p:cNvGraphicFramePr>
            <a:graphicFrameLocks noChangeAspect="1"/>
          </p:cNvGraphicFramePr>
          <p:nvPr/>
        </p:nvGraphicFramePr>
        <p:xfrm>
          <a:off x="2362200" y="5029200"/>
          <a:ext cx="6477000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35" name="Equation" r:id="rId6" imgW="2463480" imgH="419040" progId="Equation.3">
                  <p:embed/>
                </p:oleObj>
              </mc:Choice>
              <mc:Fallback>
                <p:oleObj name="Equation" r:id="rId6" imgW="246348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029200"/>
                        <a:ext cx="6477000" cy="1101725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4703" name="Group 15"/>
          <p:cNvGrpSpPr>
            <a:grpSpLocks/>
          </p:cNvGrpSpPr>
          <p:nvPr/>
        </p:nvGrpSpPr>
        <p:grpSpPr bwMode="auto">
          <a:xfrm>
            <a:off x="381000" y="5105400"/>
            <a:ext cx="1981200" cy="1187450"/>
            <a:chOff x="240" y="3216"/>
            <a:chExt cx="1248" cy="748"/>
          </a:xfrm>
        </p:grpSpPr>
        <p:sp>
          <p:nvSpPr>
            <p:cNvPr id="114700" name="Text Box 12"/>
            <p:cNvSpPr txBox="1">
              <a:spLocks noChangeArrowheads="1"/>
            </p:cNvSpPr>
            <p:nvPr/>
          </p:nvSpPr>
          <p:spPr bwMode="auto">
            <a:xfrm>
              <a:off x="240" y="3312"/>
              <a:ext cx="1248" cy="652"/>
            </a:xfrm>
            <a:prstGeom prst="rect">
              <a:avLst/>
            </a:prstGeom>
            <a:solidFill>
              <a:srgbClr val="CC0000"/>
            </a:solidFill>
            <a:ln w="28575">
              <a:solidFill>
                <a:srgbClr val="F4ECC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F4ECC6"/>
                  </a:solidFill>
                  <a:latin typeface="Arial" charset="0"/>
                </a:rPr>
                <a:t>The order of </a:t>
              </a:r>
            </a:p>
            <a:p>
              <a:r>
                <a:rPr lang="en-US" sz="2000">
                  <a:solidFill>
                    <a:srgbClr val="F4ECC6"/>
                  </a:solidFill>
                  <a:latin typeface="Arial" charset="0"/>
                </a:rPr>
                <a:t>the choice is </a:t>
              </a:r>
            </a:p>
            <a:p>
              <a:r>
                <a:rPr lang="en-US" sz="2000">
                  <a:solidFill>
                    <a:srgbClr val="F4ECC6"/>
                  </a:solidFill>
                  <a:latin typeface="Arial" charset="0"/>
                </a:rPr>
                <a:t>not important!</a:t>
              </a:r>
            </a:p>
          </p:txBody>
        </p:sp>
        <p:cxnSp>
          <p:nvCxnSpPr>
            <p:cNvPr id="114701" name="AutoShape 14"/>
            <p:cNvCxnSpPr>
              <a:cxnSpLocks noChangeShapeType="1"/>
              <a:stCxn id="114700" idx="0"/>
            </p:cNvCxnSpPr>
            <p:nvPr/>
          </p:nvCxnSpPr>
          <p:spPr bwMode="auto">
            <a:xfrm rot="-5400000">
              <a:off x="1060" y="3020"/>
              <a:ext cx="87" cy="480"/>
            </a:xfrm>
            <a:prstGeom prst="bentConnector2">
              <a:avLst/>
            </a:prstGeom>
            <a:noFill/>
            <a:ln w="28575">
              <a:solidFill>
                <a:srgbClr val="CC0000"/>
              </a:solidFill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228600"/>
            <a:ext cx="4495800" cy="533400"/>
          </a:xfrm>
        </p:spPr>
        <p:txBody>
          <a:bodyPr/>
          <a:lstStyle/>
          <a:p>
            <a:pPr eaLnBrk="1" hangingPunct="1"/>
            <a:r>
              <a:rPr lang="en-US" sz="2700" b="1" cap="none" smtClean="0">
                <a:latin typeface="Times New Roman" pitchFamily="18" charset="0"/>
              </a:rPr>
              <a:t>WHAT IS PROBABILITY?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838200" y="914400"/>
            <a:ext cx="8001000" cy="2286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400" smtClean="0">
                <a:latin typeface="Times New Roman" pitchFamily="18" charset="0"/>
                <a:cs typeface="Browallia New" pitchFamily="34" charset="-34"/>
              </a:rPr>
              <a:t>In Chapters 2 and 3, we used graphs and numerical measures to describe data sets which were usually</a:t>
            </a:r>
            <a:r>
              <a:rPr lang="en-US" sz="3400" b="1" smtClean="0">
                <a:latin typeface="Times New Roman" pitchFamily="18" charset="0"/>
                <a:cs typeface="Browallia New" pitchFamily="34" charset="-34"/>
              </a:rPr>
              <a:t> </a:t>
            </a:r>
            <a:r>
              <a:rPr lang="en-US" sz="3400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Browallia New" pitchFamily="34" charset="-34"/>
              </a:rPr>
              <a:t>samples.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400" smtClean="0">
                <a:latin typeface="Times New Roman" pitchFamily="18" charset="0"/>
                <a:cs typeface="Browallia New" pitchFamily="34" charset="-34"/>
              </a:rPr>
              <a:t>We measured “how often” using 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600200" y="3276600"/>
            <a:ext cx="6096000" cy="547688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rgbClr val="CC0000"/>
                </a:solidFill>
              </a:rPr>
              <a:t>Relative frequency = </a:t>
            </a:r>
            <a:r>
              <a:rPr lang="en-US" sz="2800" b="1" i="1">
                <a:solidFill>
                  <a:srgbClr val="CC0000"/>
                </a:solidFill>
              </a:rPr>
              <a:t>f/n</a:t>
            </a:r>
          </a:p>
        </p:txBody>
      </p: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762000" y="4648200"/>
            <a:ext cx="7924800" cy="1600200"/>
            <a:chOff x="960" y="2880"/>
            <a:chExt cx="3840" cy="1008"/>
          </a:xfrm>
        </p:grpSpPr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960" y="2880"/>
              <a:ext cx="3840" cy="1008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/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1056" y="2976"/>
              <a:ext cx="2016" cy="865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 b="1">
                  <a:solidFill>
                    <a:srgbClr val="333333"/>
                  </a:solidFill>
                </a:rPr>
                <a:t>Sample</a:t>
              </a:r>
            </a:p>
            <a:p>
              <a:pPr>
                <a:defRPr/>
              </a:pPr>
              <a:r>
                <a:rPr lang="en-US" sz="2800" b="1">
                  <a:solidFill>
                    <a:srgbClr val="333333"/>
                  </a:solidFill>
                </a:rPr>
                <a:t>And “How often”</a:t>
              </a:r>
            </a:p>
            <a:p>
              <a:pPr>
                <a:defRPr/>
              </a:pPr>
              <a:r>
                <a:rPr lang="en-US" sz="2800" b="1">
                  <a:solidFill>
                    <a:srgbClr val="333333"/>
                  </a:solidFill>
                </a:rPr>
                <a:t>= Relative frequency</a:t>
              </a:r>
              <a:r>
                <a:rPr lang="en-US" sz="2800" b="1">
                  <a:solidFill>
                    <a:srgbClr val="3333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</a:p>
          </p:txBody>
        </p:sp>
      </p:grp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38800" y="48006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0000"/>
                </a:solidFill>
              </a:rPr>
              <a:t>Population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715000" y="55626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0000"/>
                </a:solidFill>
              </a:rPr>
              <a:t>Probability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3429000" y="5105400"/>
            <a:ext cx="1981200" cy="0"/>
          </a:xfrm>
          <a:prstGeom prst="line">
            <a:avLst/>
          </a:prstGeom>
          <a:noFill/>
          <a:ln w="57150" cmpd="thickThin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4800600" y="5867400"/>
            <a:ext cx="838200" cy="0"/>
          </a:xfrm>
          <a:prstGeom prst="line">
            <a:avLst/>
          </a:prstGeom>
          <a:noFill/>
          <a:ln w="57150" cmpd="thickThin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utoUpdateAnimBg="0"/>
      <p:bldP spid="9222" grpId="0" animBg="1" autoUpdateAnimBg="0"/>
      <p:bldP spid="9225" grpId="0" autoUpdateAnimBg="0"/>
      <p:bldP spid="9226" grpId="0" autoUpdateAnimBg="0"/>
      <p:bldP spid="9227" grpId="0" animBg="1"/>
      <p:bldP spid="92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08" name="Group 48"/>
          <p:cNvGrpSpPr>
            <a:grpSpLocks/>
          </p:cNvGrpSpPr>
          <p:nvPr/>
        </p:nvGrpSpPr>
        <p:grpSpPr bwMode="auto">
          <a:xfrm>
            <a:off x="2743200" y="3276600"/>
            <a:ext cx="4267200" cy="2590800"/>
            <a:chOff x="1728" y="2064"/>
            <a:chExt cx="2688" cy="1632"/>
          </a:xfrm>
        </p:grpSpPr>
        <p:sp>
          <p:nvSpPr>
            <p:cNvPr id="92189" name="Rectangle 29"/>
            <p:cNvSpPr>
              <a:spLocks noChangeArrowheads="1"/>
            </p:cNvSpPr>
            <p:nvPr/>
          </p:nvSpPr>
          <p:spPr bwMode="auto">
            <a:xfrm>
              <a:off x="1728" y="2064"/>
              <a:ext cx="2688" cy="1632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92213" name="Text Box 47"/>
            <p:cNvSpPr txBox="1">
              <a:spLocks noChangeArrowheads="1"/>
            </p:cNvSpPr>
            <p:nvPr/>
          </p:nvSpPr>
          <p:spPr bwMode="auto">
            <a:xfrm>
              <a:off x="4080" y="2160"/>
              <a:ext cx="240" cy="288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333333"/>
                  </a:solidFill>
                  <a:latin typeface="Arial" charset="0"/>
                </a:rPr>
                <a:t>S</a:t>
              </a:r>
            </a:p>
          </p:txBody>
        </p:sp>
      </p:grpSp>
      <p:sp>
        <p:nvSpPr>
          <p:cNvPr id="9220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b="1" cap="none" smtClean="0"/>
              <a:t>EVENT RELATIONS</a:t>
            </a:r>
            <a:endParaRPr lang="en-US" cap="none" smtClean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43000"/>
            <a:ext cx="8686800" cy="2286000"/>
          </a:xfrm>
        </p:spPr>
        <p:txBody>
          <a:bodyPr lIns="0" tIns="0" rIns="0" bIns="0"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 The </a:t>
            </a:r>
            <a:r>
              <a:rPr lang="en-US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union</a:t>
            </a:r>
            <a:r>
              <a:rPr lang="en-US" b="1" smtClean="0">
                <a:solidFill>
                  <a:schemeClr val="accent2"/>
                </a:solidFill>
              </a:rPr>
              <a:t> </a:t>
            </a:r>
            <a:r>
              <a:rPr lang="en-US" smtClean="0"/>
              <a:t>of  two events, A and B, is the event that either A </a:t>
            </a:r>
            <a:r>
              <a:rPr lang="en-US" b="1" smtClean="0">
                <a:solidFill>
                  <a:srgbClr val="333333"/>
                </a:solidFill>
              </a:rPr>
              <a:t>or</a:t>
            </a:r>
            <a:r>
              <a:rPr lang="en-US" smtClean="0">
                <a:solidFill>
                  <a:srgbClr val="333333"/>
                </a:solidFill>
              </a:rPr>
              <a:t> </a:t>
            </a:r>
            <a:r>
              <a:rPr lang="en-US" smtClean="0"/>
              <a:t>B </a:t>
            </a:r>
            <a:r>
              <a:rPr lang="en-US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 both</a:t>
            </a:r>
            <a:r>
              <a:rPr lang="en-US" smtClean="0"/>
              <a:t> occur when the experiment is performed.  We write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smtClean="0">
                <a:solidFill>
                  <a:srgbClr val="333333"/>
                </a:solidFill>
              </a:rPr>
              <a:t>				A </a:t>
            </a:r>
            <a:r>
              <a:rPr lang="en-US" b="1" smtClean="0">
                <a:solidFill>
                  <a:srgbClr val="333333"/>
                </a:solidFill>
                <a:latin typeface="Symbol" pitchFamily="18" charset="2"/>
              </a:rPr>
              <a:t></a:t>
            </a:r>
            <a:r>
              <a:rPr lang="en-US" b="1" smtClean="0">
                <a:solidFill>
                  <a:srgbClr val="333333"/>
                </a:solidFill>
              </a:rPr>
              <a:t>B</a:t>
            </a:r>
            <a:r>
              <a:rPr lang="en-US" b="1" smtClean="0">
                <a:solidFill>
                  <a:schemeClr val="accent2"/>
                </a:solidFill>
              </a:rPr>
              <a:t>					</a:t>
            </a:r>
          </a:p>
        </p:txBody>
      </p:sp>
      <p:grpSp>
        <p:nvGrpSpPr>
          <p:cNvPr id="92198" name="Group 38"/>
          <p:cNvGrpSpPr>
            <a:grpSpLocks/>
          </p:cNvGrpSpPr>
          <p:nvPr/>
        </p:nvGrpSpPr>
        <p:grpSpPr bwMode="auto">
          <a:xfrm>
            <a:off x="3276600" y="3886200"/>
            <a:ext cx="1752600" cy="1371600"/>
            <a:chOff x="1776" y="2448"/>
            <a:chExt cx="1104" cy="864"/>
          </a:xfrm>
        </p:grpSpPr>
        <p:sp>
          <p:nvSpPr>
            <p:cNvPr id="92210" name="Oval 30"/>
            <p:cNvSpPr>
              <a:spLocks noChangeArrowheads="1"/>
            </p:cNvSpPr>
            <p:nvPr/>
          </p:nvSpPr>
          <p:spPr bwMode="auto">
            <a:xfrm>
              <a:off x="1776" y="2448"/>
              <a:ext cx="1104" cy="864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latin typeface="Arial" charset="0"/>
              </a:endParaRPr>
            </a:p>
          </p:txBody>
        </p:sp>
        <p:sp>
          <p:nvSpPr>
            <p:cNvPr id="92211" name="Text Box 33"/>
            <p:cNvSpPr txBox="1">
              <a:spLocks noChangeArrowheads="1"/>
            </p:cNvSpPr>
            <p:nvPr/>
          </p:nvSpPr>
          <p:spPr bwMode="auto">
            <a:xfrm>
              <a:off x="2016" y="273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333333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92197" name="Group 37"/>
          <p:cNvGrpSpPr>
            <a:grpSpLocks/>
          </p:cNvGrpSpPr>
          <p:nvPr/>
        </p:nvGrpSpPr>
        <p:grpSpPr bwMode="auto">
          <a:xfrm>
            <a:off x="4495800" y="3962400"/>
            <a:ext cx="1981200" cy="1371600"/>
            <a:chOff x="2592" y="2496"/>
            <a:chExt cx="1248" cy="864"/>
          </a:xfrm>
        </p:grpSpPr>
        <p:sp>
          <p:nvSpPr>
            <p:cNvPr id="2" name="Oval 32"/>
            <p:cNvSpPr>
              <a:spLocks noChangeArrowheads="1"/>
            </p:cNvSpPr>
            <p:nvPr/>
          </p:nvSpPr>
          <p:spPr bwMode="auto">
            <a:xfrm>
              <a:off x="2592" y="2496"/>
              <a:ext cx="1248" cy="864"/>
            </a:xfrm>
            <a:prstGeom prst="ellipse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latin typeface="Arial" charset="0"/>
              </a:endParaRPr>
            </a:p>
          </p:txBody>
        </p:sp>
        <p:sp>
          <p:nvSpPr>
            <p:cNvPr id="92209" name="Text Box 34"/>
            <p:cNvSpPr txBox="1">
              <a:spLocks noChangeArrowheads="1"/>
            </p:cNvSpPr>
            <p:nvPr/>
          </p:nvSpPr>
          <p:spPr bwMode="auto">
            <a:xfrm>
              <a:off x="3168" y="278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333333"/>
                  </a:solidFill>
                  <a:latin typeface="Arial" charset="0"/>
                </a:rPr>
                <a:t>B</a:t>
              </a:r>
            </a:p>
          </p:txBody>
        </p:sp>
      </p:grpSp>
      <p:grpSp>
        <p:nvGrpSpPr>
          <p:cNvPr id="92205" name="Group 45"/>
          <p:cNvGrpSpPr>
            <a:grpSpLocks/>
          </p:cNvGrpSpPr>
          <p:nvPr/>
        </p:nvGrpSpPr>
        <p:grpSpPr bwMode="auto">
          <a:xfrm>
            <a:off x="490538" y="3810000"/>
            <a:ext cx="6134100" cy="1724025"/>
            <a:chOff x="69" y="2390"/>
            <a:chExt cx="3864" cy="1086"/>
          </a:xfrm>
        </p:grpSpPr>
        <p:sp>
          <p:nvSpPr>
            <p:cNvPr id="92206" name="Freeform 36"/>
            <p:cNvSpPr>
              <a:spLocks/>
            </p:cNvSpPr>
            <p:nvPr/>
          </p:nvSpPr>
          <p:spPr bwMode="auto">
            <a:xfrm>
              <a:off x="1728" y="2390"/>
              <a:ext cx="2205" cy="1086"/>
            </a:xfrm>
            <a:custGeom>
              <a:avLst/>
              <a:gdLst>
                <a:gd name="T0" fmla="*/ 1066 w 2205"/>
                <a:gd name="T1" fmla="*/ 196 h 1086"/>
                <a:gd name="T2" fmla="*/ 686 w 2205"/>
                <a:gd name="T3" fmla="*/ 24 h 1086"/>
                <a:gd name="T4" fmla="*/ 564 w 2205"/>
                <a:gd name="T5" fmla="*/ 0 h 1086"/>
                <a:gd name="T6" fmla="*/ 221 w 2205"/>
                <a:gd name="T7" fmla="*/ 49 h 1086"/>
                <a:gd name="T8" fmla="*/ 74 w 2205"/>
                <a:gd name="T9" fmla="*/ 245 h 1086"/>
                <a:gd name="T10" fmla="*/ 37 w 2205"/>
                <a:gd name="T11" fmla="*/ 294 h 1086"/>
                <a:gd name="T12" fmla="*/ 0 w 2205"/>
                <a:gd name="T13" fmla="*/ 441 h 1086"/>
                <a:gd name="T14" fmla="*/ 12 w 2205"/>
                <a:gd name="T15" fmla="*/ 600 h 1086"/>
                <a:gd name="T16" fmla="*/ 368 w 2205"/>
                <a:gd name="T17" fmla="*/ 980 h 1086"/>
                <a:gd name="T18" fmla="*/ 809 w 2205"/>
                <a:gd name="T19" fmla="*/ 968 h 1086"/>
                <a:gd name="T20" fmla="*/ 944 w 2205"/>
                <a:gd name="T21" fmla="*/ 907 h 1086"/>
                <a:gd name="T22" fmla="*/ 956 w 2205"/>
                <a:gd name="T23" fmla="*/ 870 h 1086"/>
                <a:gd name="T24" fmla="*/ 1029 w 2205"/>
                <a:gd name="T25" fmla="*/ 919 h 1086"/>
                <a:gd name="T26" fmla="*/ 1091 w 2205"/>
                <a:gd name="T27" fmla="*/ 968 h 1086"/>
                <a:gd name="T28" fmla="*/ 1177 w 2205"/>
                <a:gd name="T29" fmla="*/ 1017 h 1086"/>
                <a:gd name="T30" fmla="*/ 1544 w 2205"/>
                <a:gd name="T31" fmla="*/ 1041 h 1086"/>
                <a:gd name="T32" fmla="*/ 1789 w 2205"/>
                <a:gd name="T33" fmla="*/ 1005 h 1086"/>
                <a:gd name="T34" fmla="*/ 1961 w 2205"/>
                <a:gd name="T35" fmla="*/ 943 h 1086"/>
                <a:gd name="T36" fmla="*/ 2047 w 2205"/>
                <a:gd name="T37" fmla="*/ 870 h 1086"/>
                <a:gd name="T38" fmla="*/ 2108 w 2205"/>
                <a:gd name="T39" fmla="*/ 796 h 1086"/>
                <a:gd name="T40" fmla="*/ 2181 w 2205"/>
                <a:gd name="T41" fmla="*/ 674 h 1086"/>
                <a:gd name="T42" fmla="*/ 2169 w 2205"/>
                <a:gd name="T43" fmla="*/ 429 h 1086"/>
                <a:gd name="T44" fmla="*/ 2120 w 2205"/>
                <a:gd name="T45" fmla="*/ 355 h 1086"/>
                <a:gd name="T46" fmla="*/ 2010 w 2205"/>
                <a:gd name="T47" fmla="*/ 171 h 1086"/>
                <a:gd name="T48" fmla="*/ 1973 w 2205"/>
                <a:gd name="T49" fmla="*/ 159 h 1086"/>
                <a:gd name="T50" fmla="*/ 1900 w 2205"/>
                <a:gd name="T51" fmla="*/ 122 h 1086"/>
                <a:gd name="T52" fmla="*/ 1495 w 2205"/>
                <a:gd name="T53" fmla="*/ 49 h 1086"/>
                <a:gd name="T54" fmla="*/ 1091 w 2205"/>
                <a:gd name="T55" fmla="*/ 86 h 1086"/>
                <a:gd name="T56" fmla="*/ 1066 w 2205"/>
                <a:gd name="T57" fmla="*/ 196 h 108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205"/>
                <a:gd name="T88" fmla="*/ 0 h 1086"/>
                <a:gd name="T89" fmla="*/ 2205 w 2205"/>
                <a:gd name="T90" fmla="*/ 1086 h 108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205" h="1086">
                  <a:moveTo>
                    <a:pt x="1066" y="196"/>
                  </a:moveTo>
                  <a:cubicBezTo>
                    <a:pt x="984" y="69"/>
                    <a:pt x="819" y="58"/>
                    <a:pt x="686" y="24"/>
                  </a:cubicBezTo>
                  <a:cubicBezTo>
                    <a:pt x="646" y="14"/>
                    <a:pt x="564" y="0"/>
                    <a:pt x="564" y="0"/>
                  </a:cubicBezTo>
                  <a:cubicBezTo>
                    <a:pt x="429" y="8"/>
                    <a:pt x="343" y="19"/>
                    <a:pt x="221" y="49"/>
                  </a:cubicBezTo>
                  <a:cubicBezTo>
                    <a:pt x="122" y="147"/>
                    <a:pt x="158" y="129"/>
                    <a:pt x="74" y="245"/>
                  </a:cubicBezTo>
                  <a:cubicBezTo>
                    <a:pt x="62" y="262"/>
                    <a:pt x="37" y="294"/>
                    <a:pt x="37" y="294"/>
                  </a:cubicBezTo>
                  <a:cubicBezTo>
                    <a:pt x="21" y="343"/>
                    <a:pt x="10" y="391"/>
                    <a:pt x="0" y="441"/>
                  </a:cubicBezTo>
                  <a:cubicBezTo>
                    <a:pt x="4" y="494"/>
                    <a:pt x="3" y="548"/>
                    <a:pt x="12" y="600"/>
                  </a:cubicBezTo>
                  <a:cubicBezTo>
                    <a:pt x="44" y="775"/>
                    <a:pt x="199" y="939"/>
                    <a:pt x="368" y="980"/>
                  </a:cubicBezTo>
                  <a:cubicBezTo>
                    <a:pt x="515" y="976"/>
                    <a:pt x="662" y="975"/>
                    <a:pt x="809" y="968"/>
                  </a:cubicBezTo>
                  <a:cubicBezTo>
                    <a:pt x="858" y="966"/>
                    <a:pt x="944" y="907"/>
                    <a:pt x="944" y="907"/>
                  </a:cubicBezTo>
                  <a:cubicBezTo>
                    <a:pt x="948" y="895"/>
                    <a:pt x="943" y="868"/>
                    <a:pt x="956" y="870"/>
                  </a:cubicBezTo>
                  <a:cubicBezTo>
                    <a:pt x="985" y="874"/>
                    <a:pt x="1029" y="919"/>
                    <a:pt x="1029" y="919"/>
                  </a:cubicBezTo>
                  <a:cubicBezTo>
                    <a:pt x="1086" y="1004"/>
                    <a:pt x="1018" y="919"/>
                    <a:pt x="1091" y="968"/>
                  </a:cubicBezTo>
                  <a:cubicBezTo>
                    <a:pt x="1179" y="1027"/>
                    <a:pt x="1071" y="992"/>
                    <a:pt x="1177" y="1017"/>
                  </a:cubicBezTo>
                  <a:cubicBezTo>
                    <a:pt x="1318" y="1086"/>
                    <a:pt x="1310" y="1052"/>
                    <a:pt x="1544" y="1041"/>
                  </a:cubicBezTo>
                  <a:cubicBezTo>
                    <a:pt x="1707" y="1009"/>
                    <a:pt x="1625" y="1021"/>
                    <a:pt x="1789" y="1005"/>
                  </a:cubicBezTo>
                  <a:cubicBezTo>
                    <a:pt x="1847" y="985"/>
                    <a:pt x="1903" y="963"/>
                    <a:pt x="1961" y="943"/>
                  </a:cubicBezTo>
                  <a:cubicBezTo>
                    <a:pt x="1988" y="917"/>
                    <a:pt x="2023" y="899"/>
                    <a:pt x="2047" y="870"/>
                  </a:cubicBezTo>
                  <a:cubicBezTo>
                    <a:pt x="2130" y="772"/>
                    <a:pt x="2013" y="860"/>
                    <a:pt x="2108" y="796"/>
                  </a:cubicBezTo>
                  <a:cubicBezTo>
                    <a:pt x="2136" y="754"/>
                    <a:pt x="2151" y="715"/>
                    <a:pt x="2181" y="674"/>
                  </a:cubicBezTo>
                  <a:cubicBezTo>
                    <a:pt x="2201" y="597"/>
                    <a:pt x="2205" y="502"/>
                    <a:pt x="2169" y="429"/>
                  </a:cubicBezTo>
                  <a:cubicBezTo>
                    <a:pt x="2156" y="402"/>
                    <a:pt x="2120" y="355"/>
                    <a:pt x="2120" y="355"/>
                  </a:cubicBezTo>
                  <a:cubicBezTo>
                    <a:pt x="2098" y="287"/>
                    <a:pt x="2049" y="231"/>
                    <a:pt x="2010" y="171"/>
                  </a:cubicBezTo>
                  <a:cubicBezTo>
                    <a:pt x="2003" y="160"/>
                    <a:pt x="1985" y="165"/>
                    <a:pt x="1973" y="159"/>
                  </a:cubicBezTo>
                  <a:cubicBezTo>
                    <a:pt x="1948" y="147"/>
                    <a:pt x="1924" y="134"/>
                    <a:pt x="1900" y="122"/>
                  </a:cubicBezTo>
                  <a:cubicBezTo>
                    <a:pt x="1778" y="60"/>
                    <a:pt x="1631" y="64"/>
                    <a:pt x="1495" y="49"/>
                  </a:cubicBezTo>
                  <a:cubicBezTo>
                    <a:pt x="1263" y="57"/>
                    <a:pt x="1238" y="33"/>
                    <a:pt x="1091" y="86"/>
                  </a:cubicBezTo>
                  <a:cubicBezTo>
                    <a:pt x="1077" y="125"/>
                    <a:pt x="1066" y="154"/>
                    <a:pt x="1066" y="196"/>
                  </a:cubicBezTo>
                  <a:close/>
                </a:path>
              </a:pathLst>
            </a:custGeom>
            <a:noFill/>
            <a:ln w="38100" cmpd="sng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199" name="Object 39"/>
            <p:cNvGraphicFramePr>
              <a:graphicFrameLocks noChangeAspect="1"/>
            </p:cNvGraphicFramePr>
            <p:nvPr/>
          </p:nvGraphicFramePr>
          <p:xfrm>
            <a:off x="69" y="2605"/>
            <a:ext cx="1158" cy="4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19" name="Equation" r:id="rId4" imgW="419040" imgH="164880" progId="">
                    <p:embed/>
                  </p:oleObj>
                </mc:Choice>
                <mc:Fallback>
                  <p:oleObj name="Equation" r:id="rId4" imgW="419040" imgH="164880" progId="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" y="2605"/>
                          <a:ext cx="1158" cy="4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CC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2207" name="AutoShape 41"/>
            <p:cNvCxnSpPr>
              <a:cxnSpLocks noChangeShapeType="1"/>
              <a:endCxn id="92206" idx="26"/>
            </p:cNvCxnSpPr>
            <p:nvPr/>
          </p:nvCxnSpPr>
          <p:spPr bwMode="auto">
            <a:xfrm rot="-5400000">
              <a:off x="1829" y="1246"/>
              <a:ext cx="213" cy="2575"/>
            </a:xfrm>
            <a:prstGeom prst="curvedConnector3">
              <a:avLst>
                <a:gd name="adj1" fmla="val 184977"/>
              </a:avLst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76" name="Group 28"/>
          <p:cNvGrpSpPr>
            <a:grpSpLocks/>
          </p:cNvGrpSpPr>
          <p:nvPr/>
        </p:nvGrpSpPr>
        <p:grpSpPr bwMode="auto">
          <a:xfrm>
            <a:off x="2362200" y="2514600"/>
            <a:ext cx="4267200" cy="2590800"/>
            <a:chOff x="1488" y="1584"/>
            <a:chExt cx="2688" cy="1632"/>
          </a:xfrm>
        </p:grpSpPr>
        <p:sp>
          <p:nvSpPr>
            <p:cNvPr id="104455" name="Rectangle 7"/>
            <p:cNvSpPr>
              <a:spLocks noChangeArrowheads="1"/>
            </p:cNvSpPr>
            <p:nvPr/>
          </p:nvSpPr>
          <p:spPr bwMode="auto">
            <a:xfrm>
              <a:off x="1488" y="1584"/>
              <a:ext cx="2688" cy="1632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104480" name="Text Box 25"/>
            <p:cNvSpPr txBox="1">
              <a:spLocks noChangeArrowheads="1"/>
            </p:cNvSpPr>
            <p:nvPr/>
          </p:nvSpPr>
          <p:spPr bwMode="auto">
            <a:xfrm>
              <a:off x="3792" y="1680"/>
              <a:ext cx="240" cy="288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333333"/>
                  </a:solidFill>
                  <a:latin typeface="Arial" charset="0"/>
                </a:rPr>
                <a:t>S</a:t>
              </a:r>
            </a:p>
          </p:txBody>
        </p:sp>
      </p:grpSp>
      <p:grpSp>
        <p:nvGrpSpPr>
          <p:cNvPr id="104475" name="Group 27"/>
          <p:cNvGrpSpPr>
            <a:grpSpLocks/>
          </p:cNvGrpSpPr>
          <p:nvPr/>
        </p:nvGrpSpPr>
        <p:grpSpPr bwMode="auto">
          <a:xfrm>
            <a:off x="2819400" y="3124200"/>
            <a:ext cx="1752600" cy="1371600"/>
            <a:chOff x="1776" y="1968"/>
            <a:chExt cx="1104" cy="864"/>
          </a:xfrm>
        </p:grpSpPr>
        <p:sp>
          <p:nvSpPr>
            <p:cNvPr id="104477" name="Oval 10"/>
            <p:cNvSpPr>
              <a:spLocks noChangeArrowheads="1"/>
            </p:cNvSpPr>
            <p:nvPr/>
          </p:nvSpPr>
          <p:spPr bwMode="auto">
            <a:xfrm>
              <a:off x="1776" y="1968"/>
              <a:ext cx="1104" cy="864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latin typeface="Arial" charset="0"/>
              </a:endParaRPr>
            </a:p>
          </p:txBody>
        </p:sp>
        <p:sp>
          <p:nvSpPr>
            <p:cNvPr id="104478" name="Text Box 11"/>
            <p:cNvSpPr txBox="1">
              <a:spLocks noChangeArrowheads="1"/>
            </p:cNvSpPr>
            <p:nvPr/>
          </p:nvSpPr>
          <p:spPr bwMode="auto">
            <a:xfrm>
              <a:off x="2016" y="225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333333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104460" name="Group 12"/>
          <p:cNvGrpSpPr>
            <a:grpSpLocks/>
          </p:cNvGrpSpPr>
          <p:nvPr/>
        </p:nvGrpSpPr>
        <p:grpSpPr bwMode="auto">
          <a:xfrm>
            <a:off x="4114800" y="3200400"/>
            <a:ext cx="1981200" cy="1371600"/>
            <a:chOff x="2592" y="2496"/>
            <a:chExt cx="1248" cy="864"/>
          </a:xfrm>
        </p:grpSpPr>
        <p:sp>
          <p:nvSpPr>
            <p:cNvPr id="2" name="Oval 13"/>
            <p:cNvSpPr>
              <a:spLocks noChangeArrowheads="1"/>
            </p:cNvSpPr>
            <p:nvPr/>
          </p:nvSpPr>
          <p:spPr bwMode="auto">
            <a:xfrm>
              <a:off x="2592" y="2496"/>
              <a:ext cx="1248" cy="864"/>
            </a:xfrm>
            <a:prstGeom prst="ellipse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h-TH">
                <a:latin typeface="Arial" charset="0"/>
              </a:endParaRPr>
            </a:p>
          </p:txBody>
        </p:sp>
        <p:sp>
          <p:nvSpPr>
            <p:cNvPr id="3" name="Text Box 14"/>
            <p:cNvSpPr txBox="1">
              <a:spLocks noChangeArrowheads="1"/>
            </p:cNvSpPr>
            <p:nvPr/>
          </p:nvSpPr>
          <p:spPr bwMode="auto">
            <a:xfrm>
              <a:off x="3168" y="278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333333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10446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b="1" cap="none" smtClean="0"/>
              <a:t>EVENT RELATIONS</a:t>
            </a:r>
            <a:endParaRPr lang="en-US" cap="none" smtClean="0"/>
          </a:p>
        </p:txBody>
      </p:sp>
      <p:sp>
        <p:nvSpPr>
          <p:cNvPr id="104469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609600" y="1066800"/>
            <a:ext cx="81534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800" smtClean="0"/>
              <a:t>The </a:t>
            </a:r>
            <a:r>
              <a:rPr lang="en-US" sz="2800" b="1" smtClean="0">
                <a:solidFill>
                  <a:srgbClr val="333333"/>
                </a:solidFill>
              </a:rPr>
              <a:t>intersection </a:t>
            </a:r>
            <a:r>
              <a:rPr lang="en-US" sz="2800" smtClean="0"/>
              <a:t>of two events, </a:t>
            </a:r>
            <a:r>
              <a:rPr lang="en-US" sz="2800" b="1" smtClean="0"/>
              <a:t>A</a:t>
            </a:r>
            <a:r>
              <a:rPr lang="en-US" sz="2800" smtClean="0"/>
              <a:t> and </a:t>
            </a:r>
            <a:r>
              <a:rPr lang="en-US" sz="2800" b="1" smtClean="0"/>
              <a:t>B</a:t>
            </a:r>
            <a:r>
              <a:rPr lang="en-US" sz="2800" smtClean="0"/>
              <a:t>, is the event that both A</a:t>
            </a:r>
            <a:r>
              <a:rPr lang="en-US" sz="2800" b="1" smtClean="0"/>
              <a:t> </a:t>
            </a:r>
            <a:r>
              <a:rPr lang="en-US" sz="2800" b="1" smtClean="0">
                <a:solidFill>
                  <a:srgbClr val="333333"/>
                </a:solidFill>
              </a:rPr>
              <a:t>and</a:t>
            </a:r>
            <a:r>
              <a:rPr lang="en-US" sz="2800" smtClean="0">
                <a:solidFill>
                  <a:srgbClr val="333333"/>
                </a:solidFill>
              </a:rPr>
              <a:t> </a:t>
            </a:r>
            <a:r>
              <a:rPr lang="en-US" sz="2800" smtClean="0"/>
              <a:t>B occur when the experiment is performed. We write </a:t>
            </a:r>
            <a:r>
              <a:rPr lang="en-US" sz="2800" b="1" smtClean="0">
                <a:solidFill>
                  <a:srgbClr val="333333"/>
                </a:solidFill>
              </a:rPr>
              <a:t>A </a:t>
            </a:r>
            <a:r>
              <a:rPr lang="en-US" sz="2800" b="1" smtClean="0">
                <a:solidFill>
                  <a:srgbClr val="333333"/>
                </a:solidFill>
                <a:latin typeface="Symbol" pitchFamily="18" charset="2"/>
              </a:rPr>
              <a:t></a:t>
            </a:r>
            <a:r>
              <a:rPr lang="en-US" sz="2800" b="1" smtClean="0">
                <a:solidFill>
                  <a:srgbClr val="333333"/>
                </a:solidFill>
              </a:rPr>
              <a:t>B.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762000" y="3352800"/>
            <a:ext cx="3921125" cy="1039813"/>
            <a:chOff x="70" y="2605"/>
            <a:chExt cx="2871" cy="655"/>
          </a:xfrm>
        </p:grpSpPr>
        <p:sp>
          <p:nvSpPr>
            <p:cNvPr id="104472" name="Freeform 15"/>
            <p:cNvSpPr>
              <a:spLocks/>
            </p:cNvSpPr>
            <p:nvPr/>
          </p:nvSpPr>
          <p:spPr bwMode="auto">
            <a:xfrm>
              <a:off x="2558" y="2610"/>
              <a:ext cx="383" cy="650"/>
            </a:xfrm>
            <a:custGeom>
              <a:avLst/>
              <a:gdLst>
                <a:gd name="T0" fmla="*/ 199 w 383"/>
                <a:gd name="T1" fmla="*/ 0 h 650"/>
                <a:gd name="T2" fmla="*/ 101 w 383"/>
                <a:gd name="T3" fmla="*/ 86 h 650"/>
                <a:gd name="T4" fmla="*/ 40 w 383"/>
                <a:gd name="T5" fmla="*/ 209 h 650"/>
                <a:gd name="T6" fmla="*/ 28 w 383"/>
                <a:gd name="T7" fmla="*/ 527 h 650"/>
                <a:gd name="T8" fmla="*/ 77 w 383"/>
                <a:gd name="T9" fmla="*/ 601 h 650"/>
                <a:gd name="T10" fmla="*/ 150 w 383"/>
                <a:gd name="T11" fmla="*/ 650 h 650"/>
                <a:gd name="T12" fmla="*/ 212 w 383"/>
                <a:gd name="T13" fmla="*/ 638 h 650"/>
                <a:gd name="T14" fmla="*/ 273 w 383"/>
                <a:gd name="T15" fmla="*/ 576 h 650"/>
                <a:gd name="T16" fmla="*/ 310 w 383"/>
                <a:gd name="T17" fmla="*/ 552 h 650"/>
                <a:gd name="T18" fmla="*/ 359 w 383"/>
                <a:gd name="T19" fmla="*/ 478 h 650"/>
                <a:gd name="T20" fmla="*/ 383 w 383"/>
                <a:gd name="T21" fmla="*/ 405 h 650"/>
                <a:gd name="T22" fmla="*/ 359 w 383"/>
                <a:gd name="T23" fmla="*/ 172 h 650"/>
                <a:gd name="T24" fmla="*/ 334 w 383"/>
                <a:gd name="T25" fmla="*/ 98 h 650"/>
                <a:gd name="T26" fmla="*/ 261 w 383"/>
                <a:gd name="T27" fmla="*/ 37 h 650"/>
                <a:gd name="T28" fmla="*/ 199 w 383"/>
                <a:gd name="T29" fmla="*/ 0 h 65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83"/>
                <a:gd name="T46" fmla="*/ 0 h 650"/>
                <a:gd name="T47" fmla="*/ 383 w 383"/>
                <a:gd name="T48" fmla="*/ 650 h 65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83" h="650">
                  <a:moveTo>
                    <a:pt x="199" y="0"/>
                  </a:moveTo>
                  <a:cubicBezTo>
                    <a:pt x="160" y="40"/>
                    <a:pt x="154" y="69"/>
                    <a:pt x="101" y="86"/>
                  </a:cubicBezTo>
                  <a:cubicBezTo>
                    <a:pt x="43" y="174"/>
                    <a:pt x="59" y="131"/>
                    <a:pt x="40" y="209"/>
                  </a:cubicBezTo>
                  <a:cubicBezTo>
                    <a:pt x="34" y="289"/>
                    <a:pt x="0" y="443"/>
                    <a:pt x="28" y="527"/>
                  </a:cubicBezTo>
                  <a:cubicBezTo>
                    <a:pt x="37" y="555"/>
                    <a:pt x="52" y="585"/>
                    <a:pt x="77" y="601"/>
                  </a:cubicBezTo>
                  <a:cubicBezTo>
                    <a:pt x="101" y="617"/>
                    <a:pt x="150" y="650"/>
                    <a:pt x="150" y="650"/>
                  </a:cubicBezTo>
                  <a:cubicBezTo>
                    <a:pt x="171" y="646"/>
                    <a:pt x="192" y="645"/>
                    <a:pt x="212" y="638"/>
                  </a:cubicBezTo>
                  <a:cubicBezTo>
                    <a:pt x="262" y="619"/>
                    <a:pt x="238" y="610"/>
                    <a:pt x="273" y="576"/>
                  </a:cubicBezTo>
                  <a:cubicBezTo>
                    <a:pt x="283" y="566"/>
                    <a:pt x="298" y="560"/>
                    <a:pt x="310" y="552"/>
                  </a:cubicBezTo>
                  <a:cubicBezTo>
                    <a:pt x="326" y="527"/>
                    <a:pt x="343" y="503"/>
                    <a:pt x="359" y="478"/>
                  </a:cubicBezTo>
                  <a:cubicBezTo>
                    <a:pt x="373" y="457"/>
                    <a:pt x="383" y="405"/>
                    <a:pt x="383" y="405"/>
                  </a:cubicBezTo>
                  <a:cubicBezTo>
                    <a:pt x="381" y="381"/>
                    <a:pt x="367" y="210"/>
                    <a:pt x="359" y="172"/>
                  </a:cubicBezTo>
                  <a:cubicBezTo>
                    <a:pt x="354" y="147"/>
                    <a:pt x="356" y="112"/>
                    <a:pt x="334" y="98"/>
                  </a:cubicBezTo>
                  <a:cubicBezTo>
                    <a:pt x="307" y="81"/>
                    <a:pt x="289" y="52"/>
                    <a:pt x="261" y="37"/>
                  </a:cubicBezTo>
                  <a:cubicBezTo>
                    <a:pt x="239" y="25"/>
                    <a:pt x="73" y="0"/>
                    <a:pt x="199" y="0"/>
                  </a:cubicBez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473" name="Group 20"/>
            <p:cNvGrpSpPr>
              <a:grpSpLocks/>
            </p:cNvGrpSpPr>
            <p:nvPr/>
          </p:nvGrpSpPr>
          <p:grpSpPr bwMode="auto">
            <a:xfrm>
              <a:off x="70" y="2605"/>
              <a:ext cx="2589" cy="458"/>
              <a:chOff x="70" y="2605"/>
              <a:chExt cx="2589" cy="458"/>
            </a:xfrm>
          </p:grpSpPr>
          <p:graphicFrame>
            <p:nvGraphicFramePr>
              <p:cNvPr id="104464" name="Object 16"/>
              <p:cNvGraphicFramePr>
                <a:graphicFrameLocks noChangeAspect="1"/>
              </p:cNvGraphicFramePr>
              <p:nvPr/>
            </p:nvGraphicFramePr>
            <p:xfrm>
              <a:off x="70" y="2605"/>
              <a:ext cx="1157" cy="45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484" name="Equation" r:id="rId4" imgW="419040" imgH="164880" progId="">
                      <p:embed/>
                    </p:oleObj>
                  </mc:Choice>
                  <mc:Fallback>
                    <p:oleObj name="Equation" r:id="rId4" imgW="419040" imgH="164880" progId="">
                      <p:embed/>
                      <p:pic>
                        <p:nvPicPr>
                          <p:cNvPr id="0" name="Picture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0" y="2605"/>
                            <a:ext cx="1157" cy="45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cxnSp>
            <p:nvCxnSpPr>
              <p:cNvPr id="104474" name="AutoShape 17"/>
              <p:cNvCxnSpPr>
                <a:cxnSpLocks noChangeShapeType="1"/>
                <a:endCxn id="104472" idx="1"/>
              </p:cNvCxnSpPr>
              <p:nvPr/>
            </p:nvCxnSpPr>
            <p:spPr bwMode="auto">
              <a:xfrm rot="5400000" flipV="1">
                <a:off x="1632" y="1656"/>
                <a:ext cx="44" cy="2011"/>
              </a:xfrm>
              <a:prstGeom prst="curvedConnector3">
                <a:avLst>
                  <a:gd name="adj1" fmla="val -395454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</p:grpSp>
      <p:sp>
        <p:nvSpPr>
          <p:cNvPr id="104471" name="Rectangle 23"/>
          <p:cNvSpPr>
            <a:spLocks noChangeArrowheads="1"/>
          </p:cNvSpPr>
          <p:nvPr/>
        </p:nvSpPr>
        <p:spPr bwMode="auto">
          <a:xfrm>
            <a:off x="838200" y="53340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4D4D4D"/>
                </a:solidFill>
                <a:latin typeface="Arial" charset="0"/>
              </a:rPr>
              <a:t>If two events A and B are</a:t>
            </a:r>
            <a:r>
              <a:rPr lang="en-US" sz="3200">
                <a:solidFill>
                  <a:srgbClr val="339933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mutually exclusive,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then</a:t>
            </a:r>
            <a:r>
              <a:rPr lang="en-US" sz="3200">
                <a:solidFill>
                  <a:srgbClr val="339933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333333"/>
                </a:solidFill>
                <a:latin typeface="Arial" charset="0"/>
              </a:rPr>
              <a:t>P(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A </a:t>
            </a:r>
            <a:r>
              <a:rPr lang="en-US" sz="3200" b="1">
                <a:solidFill>
                  <a:srgbClr val="333333"/>
                </a:solidFill>
                <a:latin typeface="Symbol" pitchFamily="18" charset="2"/>
              </a:rPr>
              <a:t>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B) = 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4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7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89" name="Group 17"/>
          <p:cNvGrpSpPr>
            <a:grpSpLocks/>
          </p:cNvGrpSpPr>
          <p:nvPr/>
        </p:nvGrpSpPr>
        <p:grpSpPr bwMode="auto">
          <a:xfrm>
            <a:off x="2362200" y="3276600"/>
            <a:ext cx="4267200" cy="2590800"/>
            <a:chOff x="1488" y="2064"/>
            <a:chExt cx="2688" cy="1632"/>
          </a:xfrm>
        </p:grpSpPr>
        <p:sp>
          <p:nvSpPr>
            <p:cNvPr id="105478" name="Rectangle 6"/>
            <p:cNvSpPr>
              <a:spLocks noChangeArrowheads="1"/>
            </p:cNvSpPr>
            <p:nvPr/>
          </p:nvSpPr>
          <p:spPr bwMode="auto">
            <a:xfrm>
              <a:off x="1488" y="2064"/>
              <a:ext cx="2688" cy="1632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105486" name="Text Box 14"/>
            <p:cNvSpPr txBox="1">
              <a:spLocks noChangeArrowheads="1"/>
            </p:cNvSpPr>
            <p:nvPr/>
          </p:nvSpPr>
          <p:spPr bwMode="auto">
            <a:xfrm>
              <a:off x="3888" y="2112"/>
              <a:ext cx="288" cy="288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+mn-cs"/>
                </a:rPr>
                <a:t>S</a:t>
              </a:r>
            </a:p>
          </p:txBody>
        </p:sp>
      </p:grp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b="1" cap="none" smtClean="0"/>
              <a:t>EVENT RELATIONS</a:t>
            </a:r>
            <a:endParaRPr lang="en-US" cap="none" smtClean="0"/>
          </a:p>
        </p:txBody>
      </p:sp>
      <p:sp>
        <p:nvSpPr>
          <p:cNvPr id="202755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85800" y="1295400"/>
            <a:ext cx="7772400" cy="182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/>
              <a:t>The</a:t>
            </a:r>
            <a:r>
              <a:rPr lang="en-US" sz="3200" b="1" smtClean="0">
                <a:solidFill>
                  <a:srgbClr val="333333"/>
                </a:solidFill>
              </a:rPr>
              <a:t> complement </a:t>
            </a:r>
            <a:r>
              <a:rPr lang="en-US" sz="3200" smtClean="0"/>
              <a:t>of an event </a:t>
            </a:r>
            <a:r>
              <a:rPr lang="en-US" sz="3200" b="1" smtClean="0"/>
              <a:t>A </a:t>
            </a:r>
            <a:r>
              <a:rPr lang="en-US" sz="3200" smtClean="0"/>
              <a:t>consists of all outcomes of the experiment that do not result in event A.  We write </a:t>
            </a:r>
            <a:r>
              <a:rPr lang="en-US" sz="3200" b="1" smtClean="0">
                <a:solidFill>
                  <a:srgbClr val="333333"/>
                </a:solidFill>
              </a:rPr>
              <a:t>A</a:t>
            </a:r>
            <a:r>
              <a:rPr lang="en-US" sz="3200" b="1" baseline="30000" smtClean="0">
                <a:solidFill>
                  <a:srgbClr val="333333"/>
                </a:solidFill>
              </a:rPr>
              <a:t>C</a:t>
            </a:r>
            <a:r>
              <a:rPr lang="en-US" sz="3200" b="1" smtClean="0">
                <a:solidFill>
                  <a:srgbClr val="333333"/>
                </a:solidFill>
              </a:rPr>
              <a:t>.</a:t>
            </a:r>
            <a:r>
              <a:rPr lang="en-US" sz="3200" b="1" smtClean="0">
                <a:solidFill>
                  <a:schemeClr val="accent2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endParaRPr lang="en-US" sz="3200" smtClean="0"/>
          </a:p>
        </p:txBody>
      </p:sp>
      <p:grpSp>
        <p:nvGrpSpPr>
          <p:cNvPr id="105488" name="Group 16"/>
          <p:cNvGrpSpPr>
            <a:grpSpLocks/>
          </p:cNvGrpSpPr>
          <p:nvPr/>
        </p:nvGrpSpPr>
        <p:grpSpPr bwMode="auto">
          <a:xfrm>
            <a:off x="3657600" y="3962400"/>
            <a:ext cx="1752600" cy="1371600"/>
            <a:chOff x="2304" y="2496"/>
            <a:chExt cx="1104" cy="864"/>
          </a:xfrm>
        </p:grpSpPr>
        <p:grpSp>
          <p:nvGrpSpPr>
            <p:cNvPr id="202758" name="Group 7"/>
            <p:cNvGrpSpPr>
              <a:grpSpLocks/>
            </p:cNvGrpSpPr>
            <p:nvPr/>
          </p:nvGrpSpPr>
          <p:grpSpPr bwMode="auto">
            <a:xfrm>
              <a:off x="2304" y="2496"/>
              <a:ext cx="1104" cy="864"/>
              <a:chOff x="1776" y="2448"/>
              <a:chExt cx="1104" cy="864"/>
            </a:xfrm>
          </p:grpSpPr>
          <p:sp>
            <p:nvSpPr>
              <p:cNvPr id="202760" name="Oval 8"/>
              <p:cNvSpPr>
                <a:spLocks noChangeArrowheads="1"/>
              </p:cNvSpPr>
              <p:nvPr/>
            </p:nvSpPr>
            <p:spPr bwMode="auto">
              <a:xfrm>
                <a:off x="1776" y="2448"/>
                <a:ext cx="1104" cy="864"/>
              </a:xfrm>
              <a:prstGeom prst="ellipse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latin typeface="Arial" charset="0"/>
                </a:endParaRPr>
              </a:p>
            </p:txBody>
          </p:sp>
          <p:sp>
            <p:nvSpPr>
              <p:cNvPr id="202761" name="Text Box 9"/>
              <p:cNvSpPr txBox="1">
                <a:spLocks noChangeArrowheads="1"/>
              </p:cNvSpPr>
              <p:nvPr/>
            </p:nvSpPr>
            <p:spPr bwMode="auto">
              <a:xfrm>
                <a:off x="2016" y="2736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333333"/>
                    </a:solidFill>
                    <a:latin typeface="Arial" charset="0"/>
                  </a:rPr>
                  <a:t>A</a:t>
                </a:r>
              </a:p>
            </p:txBody>
          </p:sp>
        </p:grpSp>
        <p:sp>
          <p:nvSpPr>
            <p:cNvPr id="202759" name="Text Box 10"/>
            <p:cNvSpPr txBox="1">
              <a:spLocks noChangeArrowheads="1"/>
            </p:cNvSpPr>
            <p:nvPr/>
          </p:nvSpPr>
          <p:spPr bwMode="auto">
            <a:xfrm>
              <a:off x="2630" y="2714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th-TH">
                <a:latin typeface="Arial" charset="0"/>
              </a:endParaRPr>
            </a:p>
          </p:txBody>
        </p:sp>
      </p:grp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3048000" y="3733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  <a:r>
              <a:rPr lang="en-US" b="1" baseline="30000">
                <a:latin typeface="Arial" charset="0"/>
              </a:rPr>
              <a:t>C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"/>
            <a:ext cx="5410200" cy="1143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4400" b="1" cap="none" smtClean="0"/>
              <a:t>EXAMPLE</a:t>
            </a:r>
            <a:endParaRPr lang="en-US" sz="4400" cap="none" smtClean="0"/>
          </a:p>
        </p:txBody>
      </p:sp>
      <p:sp>
        <p:nvSpPr>
          <p:cNvPr id="20480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524000"/>
            <a:ext cx="7239000" cy="2590800"/>
          </a:xfrm>
        </p:spPr>
        <p:txBody>
          <a:bodyPr lIns="0" tIns="0" rIns="0" bIns="0"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000" smtClean="0"/>
              <a:t>Select a student from the classroom and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3000" smtClean="0"/>
              <a:t>	record his/her</a:t>
            </a:r>
            <a:r>
              <a:rPr lang="en-US" sz="3000" b="1" smtClean="0"/>
              <a:t> </a:t>
            </a:r>
            <a:r>
              <a:rPr lang="en-US" sz="3000" b="1" smtClean="0">
                <a:solidFill>
                  <a:srgbClr val="CC0000"/>
                </a:solidFill>
              </a:rPr>
              <a:t>hair color</a:t>
            </a:r>
            <a:r>
              <a:rPr lang="en-US" sz="3000" b="1" smtClean="0"/>
              <a:t> </a:t>
            </a:r>
            <a:r>
              <a:rPr lang="en-US" sz="3000" smtClean="0"/>
              <a:t>and</a:t>
            </a:r>
            <a:r>
              <a:rPr lang="en-US" sz="3000" b="1" smtClean="0"/>
              <a:t> </a:t>
            </a:r>
            <a:r>
              <a:rPr lang="en-US" sz="3000" b="1" smtClean="0">
                <a:solidFill>
                  <a:srgbClr val="CC0000"/>
                </a:solidFill>
              </a:rPr>
              <a:t>gender</a:t>
            </a:r>
            <a:r>
              <a:rPr lang="en-US" sz="3000" b="1" smtClean="0"/>
              <a:t>.</a:t>
            </a:r>
            <a:endParaRPr lang="en-US" sz="3000" smtClean="0"/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000" b="1" smtClean="0">
                <a:solidFill>
                  <a:srgbClr val="CC0000"/>
                </a:solidFill>
              </a:rPr>
              <a:t>A:</a:t>
            </a:r>
            <a:r>
              <a:rPr lang="en-US" sz="3000" b="1" smtClean="0">
                <a:solidFill>
                  <a:schemeClr val="accent2"/>
                </a:solidFill>
              </a:rPr>
              <a:t> </a:t>
            </a:r>
            <a:r>
              <a:rPr lang="en-US" sz="3000" smtClean="0"/>
              <a:t>student has brown hair</a:t>
            </a:r>
            <a:endParaRPr lang="en-US" sz="3000" b="1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000" b="1" smtClean="0">
                <a:solidFill>
                  <a:srgbClr val="CC0000"/>
                </a:solidFill>
              </a:rPr>
              <a:t>B:</a:t>
            </a:r>
            <a:r>
              <a:rPr lang="en-US" sz="3000" b="1" smtClean="0">
                <a:solidFill>
                  <a:schemeClr val="accent2"/>
                </a:solidFill>
              </a:rPr>
              <a:t> </a:t>
            </a:r>
            <a:r>
              <a:rPr lang="en-US" sz="3000" smtClean="0"/>
              <a:t>student is female</a:t>
            </a:r>
            <a:endParaRPr lang="en-US" sz="3000" b="1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000" b="1" smtClean="0">
                <a:solidFill>
                  <a:srgbClr val="CC0000"/>
                </a:solidFill>
              </a:rPr>
              <a:t>C:</a:t>
            </a:r>
            <a:r>
              <a:rPr lang="en-US" sz="3000" smtClean="0"/>
              <a:t> student is male</a:t>
            </a:r>
          </a:p>
        </p:txBody>
      </p:sp>
      <p:grpSp>
        <p:nvGrpSpPr>
          <p:cNvPr id="204803" name="Group 14"/>
          <p:cNvGrpSpPr>
            <a:grpSpLocks/>
          </p:cNvGrpSpPr>
          <p:nvPr/>
        </p:nvGrpSpPr>
        <p:grpSpPr bwMode="auto">
          <a:xfrm>
            <a:off x="7543800" y="76200"/>
            <a:ext cx="1371600" cy="1524000"/>
            <a:chOff x="4368" y="48"/>
            <a:chExt cx="1344" cy="1296"/>
          </a:xfrm>
        </p:grpSpPr>
        <p:sp>
          <p:nvSpPr>
            <p:cNvPr id="93189" name="Rectangle 5"/>
            <p:cNvSpPr>
              <a:spLocks noChangeArrowheads="1"/>
            </p:cNvSpPr>
            <p:nvPr/>
          </p:nvSpPr>
          <p:spPr bwMode="auto">
            <a:xfrm>
              <a:off x="4368" y="48"/>
              <a:ext cx="1344" cy="1296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04810" name="Picture 4" descr="student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64" y="144"/>
              <a:ext cx="1152" cy="1107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609600" y="4038600"/>
            <a:ext cx="85344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rgbClr val="4D4D4D"/>
                </a:solidFill>
                <a:latin typeface="Arial" charset="0"/>
              </a:rPr>
              <a:t>What is the relationship between events</a:t>
            </a:r>
            <a:r>
              <a:rPr lang="en-US" sz="3200">
                <a:solidFill>
                  <a:srgbClr val="339933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B</a:t>
            </a:r>
            <a:r>
              <a:rPr lang="en-US" sz="3200">
                <a:solidFill>
                  <a:srgbClr val="339933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and</a:t>
            </a:r>
            <a:r>
              <a:rPr lang="en-US" sz="3200">
                <a:solidFill>
                  <a:srgbClr val="339933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C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?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b="1">
                <a:solidFill>
                  <a:srgbClr val="333333"/>
                </a:solidFill>
                <a:latin typeface="Arial" charset="0"/>
              </a:rPr>
              <a:t>A</a:t>
            </a:r>
            <a:r>
              <a:rPr lang="en-US" sz="3200" b="1" baseline="30000">
                <a:solidFill>
                  <a:srgbClr val="333333"/>
                </a:solidFill>
                <a:latin typeface="Arial" charset="0"/>
              </a:rPr>
              <a:t>C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:</a:t>
            </a:r>
            <a:r>
              <a:rPr lang="en-US" sz="3200" b="1">
                <a:solidFill>
                  <a:schemeClr val="accent2"/>
                </a:solidFill>
                <a:latin typeface="Arial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b="1">
                <a:solidFill>
                  <a:srgbClr val="333333"/>
                </a:solidFill>
                <a:latin typeface="Arial" charset="0"/>
              </a:rPr>
              <a:t>B</a:t>
            </a:r>
            <a:r>
              <a:rPr lang="en-US" sz="3200" b="1">
                <a:solidFill>
                  <a:srgbClr val="333333"/>
                </a:solidFill>
                <a:latin typeface="Arial" charset="0"/>
                <a:sym typeface="Symbol" pitchFamily="18" charset="2"/>
              </a:rPr>
              <a:t>C:</a:t>
            </a:r>
            <a:r>
              <a:rPr lang="en-US" sz="3200" b="1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 b="1">
                <a:solidFill>
                  <a:srgbClr val="333333"/>
                </a:solidFill>
                <a:latin typeface="Arial" charset="0"/>
                <a:sym typeface="Symbol" pitchFamily="18" charset="2"/>
              </a:rPr>
              <a:t>BC:</a:t>
            </a:r>
            <a:endParaRPr lang="en-US">
              <a:latin typeface="Arial" charset="0"/>
            </a:endParaRP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4343400" y="3505200"/>
            <a:ext cx="4343400" cy="485775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4ECC6"/>
                </a:solidFill>
                <a:latin typeface="Arial" charset="0"/>
              </a:rPr>
              <a:t>Mutually exclusive; B = C</a:t>
            </a:r>
            <a:r>
              <a:rPr lang="en-US" baseline="30000">
                <a:solidFill>
                  <a:srgbClr val="F4ECC6"/>
                </a:solidFill>
                <a:latin typeface="Arial" charset="0"/>
              </a:rPr>
              <a:t>C</a:t>
            </a:r>
            <a:endParaRPr lang="en-US">
              <a:solidFill>
                <a:srgbClr val="F4ECC6"/>
              </a:solidFill>
              <a:latin typeface="Arial" charset="0"/>
            </a:endParaRP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1905000" y="4953000"/>
            <a:ext cx="5257800" cy="485775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4ECC6"/>
                </a:solidFill>
                <a:latin typeface="Arial" charset="0"/>
              </a:rPr>
              <a:t>Student does not have brown hair</a:t>
            </a: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1981200" y="5486400"/>
            <a:ext cx="5257800" cy="485775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4ECC6"/>
                </a:solidFill>
                <a:latin typeface="Arial" charset="0"/>
              </a:rPr>
              <a:t>Student is both male and female = </a:t>
            </a:r>
            <a:r>
              <a:rPr lang="en-US">
                <a:solidFill>
                  <a:srgbClr val="F4ECC6"/>
                </a:solidFill>
                <a:latin typeface="Arial" charset="0"/>
                <a:sym typeface="Symbol" pitchFamily="18" charset="2"/>
              </a:rPr>
              <a:t></a:t>
            </a:r>
            <a:endParaRPr lang="en-US">
              <a:solidFill>
                <a:srgbClr val="F4ECC6"/>
              </a:solidFill>
              <a:latin typeface="Arial" charset="0"/>
            </a:endParaRP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1981200" y="6007100"/>
            <a:ext cx="6553200" cy="850900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4ECC6"/>
                </a:solidFill>
                <a:latin typeface="Arial" charset="0"/>
              </a:rPr>
              <a:t>Student is either male or female = </a:t>
            </a:r>
            <a:r>
              <a:rPr lang="en-US">
                <a:solidFill>
                  <a:srgbClr val="F4ECC6"/>
                </a:solidFill>
                <a:latin typeface="Arial" charset="0"/>
                <a:sym typeface="Symbol" pitchFamily="18" charset="2"/>
              </a:rPr>
              <a:t>all students = S</a:t>
            </a:r>
            <a:endParaRPr lang="en-US">
              <a:solidFill>
                <a:srgbClr val="F4ECC6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 autoUpdateAnimBg="0"/>
      <p:bldP spid="93192" grpId="0" animBg="1" autoUpdateAnimBg="0"/>
      <p:bldP spid="93193" grpId="0" animBg="1" autoUpdateAnimBg="0"/>
      <p:bldP spid="93194" grpId="0" animBg="1" autoUpdateAnimBg="0"/>
      <p:bldP spid="93195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305800" cy="1600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4000" b="1" cap="none" smtClean="0"/>
              <a:t>CALCULATING PROBABILITIES FOR UNIONS AND COMPLEMENTS</a:t>
            </a:r>
            <a:endParaRPr lang="en-US" sz="4000" cap="none" smtClean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981200"/>
            <a:ext cx="8534400" cy="4114800"/>
          </a:xfrm>
        </p:spPr>
        <p:txBody>
          <a:bodyPr lIns="0" tIns="0" rIns="0" bIns="0"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smtClean="0"/>
              <a:t>There are special rules that will allow you to calculate probabilities for composite events.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b="1" u="sng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Additive Rule for Unions:</a:t>
            </a:r>
            <a:r>
              <a:rPr lang="en-US" sz="3600" smtClean="0">
                <a:solidFill>
                  <a:srgbClr val="333333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smtClean="0"/>
              <a:t>For any two events, </a:t>
            </a:r>
            <a:r>
              <a:rPr lang="en-US" sz="3600" b="1" smtClean="0"/>
              <a:t>A</a:t>
            </a:r>
            <a:r>
              <a:rPr lang="en-US" sz="3600" smtClean="0"/>
              <a:t> and </a:t>
            </a:r>
            <a:r>
              <a:rPr lang="en-US" sz="3600" b="1" smtClean="0"/>
              <a:t>B</a:t>
            </a:r>
            <a:r>
              <a:rPr lang="en-US" sz="3600" smtClean="0"/>
              <a:t>, the probability of their union, </a:t>
            </a:r>
            <a:r>
              <a:rPr lang="en-US" sz="3600" b="1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600" b="1" smtClean="0"/>
              <a:t>    P(A </a:t>
            </a:r>
            <a:r>
              <a:rPr lang="en-US" sz="3600" b="1" smtClean="0">
                <a:latin typeface="Symbol" pitchFamily="18" charset="2"/>
              </a:rPr>
              <a:t></a:t>
            </a:r>
            <a:r>
              <a:rPr lang="en-US" sz="3600" b="1" smtClean="0"/>
              <a:t>B)</a:t>
            </a:r>
            <a:r>
              <a:rPr lang="en-US" sz="3600" smtClean="0"/>
              <a:t>, is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360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mtClean="0"/>
              <a:t> </a:t>
            </a:r>
            <a:endParaRPr lang="en-US" sz="35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3500" smtClean="0"/>
          </a:p>
        </p:txBody>
      </p:sp>
      <p:graphicFrame>
        <p:nvGraphicFramePr>
          <p:cNvPr id="91154" name="Object 18"/>
          <p:cNvGraphicFramePr>
            <a:graphicFrameLocks noChangeAspect="1"/>
          </p:cNvGraphicFramePr>
          <p:nvPr/>
        </p:nvGraphicFramePr>
        <p:xfrm>
          <a:off x="685800" y="5105400"/>
          <a:ext cx="56388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4" name="Equation" r:id="rId4" imgW="1726920" imgH="164880" progId="Equation.3">
                  <p:embed/>
                </p:oleObj>
              </mc:Choice>
              <mc:Fallback>
                <p:oleObj name="Equation" r:id="rId4" imgW="1726920" imgH="1648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105400"/>
                        <a:ext cx="5638800" cy="539750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1162" name="Group 26"/>
          <p:cNvGrpSpPr>
            <a:grpSpLocks/>
          </p:cNvGrpSpPr>
          <p:nvPr/>
        </p:nvGrpSpPr>
        <p:grpSpPr bwMode="auto">
          <a:xfrm>
            <a:off x="6477000" y="4876800"/>
            <a:ext cx="2438400" cy="1371600"/>
            <a:chOff x="1488" y="2064"/>
            <a:chExt cx="2688" cy="1632"/>
          </a:xfrm>
        </p:grpSpPr>
        <p:sp>
          <p:nvSpPr>
            <p:cNvPr id="2" name="Rectangle 19"/>
            <p:cNvSpPr>
              <a:spLocks noChangeArrowheads="1"/>
            </p:cNvSpPr>
            <p:nvPr/>
          </p:nvSpPr>
          <p:spPr bwMode="auto">
            <a:xfrm>
              <a:off x="1488" y="2064"/>
              <a:ext cx="2688" cy="1632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grpSp>
          <p:nvGrpSpPr>
            <p:cNvPr id="91159" name="Group 20"/>
            <p:cNvGrpSpPr>
              <a:grpSpLocks/>
            </p:cNvGrpSpPr>
            <p:nvPr/>
          </p:nvGrpSpPr>
          <p:grpSpPr bwMode="auto">
            <a:xfrm>
              <a:off x="1776" y="2448"/>
              <a:ext cx="1104" cy="864"/>
              <a:chOff x="1776" y="2448"/>
              <a:chExt cx="1104" cy="864"/>
            </a:xfrm>
          </p:grpSpPr>
          <p:sp>
            <p:nvSpPr>
              <p:cNvPr id="91163" name="Oval 21"/>
              <p:cNvSpPr>
                <a:spLocks noChangeArrowheads="1"/>
              </p:cNvSpPr>
              <p:nvPr/>
            </p:nvSpPr>
            <p:spPr bwMode="auto">
              <a:xfrm>
                <a:off x="1776" y="2448"/>
                <a:ext cx="1104" cy="864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latin typeface="Arial" charset="0"/>
                </a:endParaRPr>
              </a:p>
            </p:txBody>
          </p:sp>
          <p:sp>
            <p:nvSpPr>
              <p:cNvPr id="91164" name="Text Box 22"/>
              <p:cNvSpPr txBox="1">
                <a:spLocks noChangeArrowheads="1"/>
              </p:cNvSpPr>
              <p:nvPr/>
            </p:nvSpPr>
            <p:spPr bwMode="auto">
              <a:xfrm>
                <a:off x="2018" y="2737"/>
                <a:ext cx="238" cy="543"/>
              </a:xfrm>
              <a:prstGeom prst="rect">
                <a:avLst/>
              </a:prstGeom>
              <a:solidFill>
                <a:srgbClr val="DDDD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333333"/>
                    </a:solidFill>
                    <a:latin typeface="Arial" charset="0"/>
                  </a:rPr>
                  <a:t>A</a:t>
                </a:r>
              </a:p>
            </p:txBody>
          </p:sp>
        </p:grpSp>
        <p:grpSp>
          <p:nvGrpSpPr>
            <p:cNvPr id="91160" name="Group 23"/>
            <p:cNvGrpSpPr>
              <a:grpSpLocks/>
            </p:cNvGrpSpPr>
            <p:nvPr/>
          </p:nvGrpSpPr>
          <p:grpSpPr bwMode="auto">
            <a:xfrm>
              <a:off x="2592" y="2496"/>
              <a:ext cx="1248" cy="864"/>
              <a:chOff x="2592" y="2496"/>
              <a:chExt cx="1248" cy="864"/>
            </a:xfrm>
          </p:grpSpPr>
          <p:sp>
            <p:nvSpPr>
              <p:cNvPr id="91161" name="Oval 24"/>
              <p:cNvSpPr>
                <a:spLocks noChangeArrowheads="1"/>
              </p:cNvSpPr>
              <p:nvPr/>
            </p:nvSpPr>
            <p:spPr bwMode="auto">
              <a:xfrm>
                <a:off x="2592" y="2496"/>
                <a:ext cx="1248" cy="864"/>
              </a:xfrm>
              <a:prstGeom prst="ellipse">
                <a:avLst/>
              </a:prstGeom>
              <a:solidFill>
                <a:srgbClr val="DDDDDD">
                  <a:alpha val="50195"/>
                </a:srgbClr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latin typeface="Arial" charset="0"/>
                </a:endParaRPr>
              </a:p>
            </p:txBody>
          </p:sp>
          <p:sp>
            <p:nvSpPr>
              <p:cNvPr id="3" name="Text Box 25"/>
              <p:cNvSpPr txBox="1">
                <a:spLocks noChangeArrowheads="1"/>
              </p:cNvSpPr>
              <p:nvPr/>
            </p:nvSpPr>
            <p:spPr bwMode="auto">
              <a:xfrm>
                <a:off x="3168" y="2783"/>
                <a:ext cx="240" cy="545"/>
              </a:xfrm>
              <a:prstGeom prst="rect">
                <a:avLst/>
              </a:prstGeom>
              <a:solidFill>
                <a:srgbClr val="DDDDD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333333"/>
                    </a:solidFill>
                    <a:latin typeface="Arial" charset="0"/>
                  </a:rPr>
                  <a:t>B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6781800" cy="808038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4100" b="1" cap="none" smtClean="0"/>
              <a:t>EXAMPLE: ADDITIVE RULE</a:t>
            </a:r>
            <a:endParaRPr lang="en-US" sz="4100" cap="none" smtClean="0"/>
          </a:p>
        </p:txBody>
      </p:sp>
      <p:sp>
        <p:nvSpPr>
          <p:cNvPr id="208898" name="Rectangle 7"/>
          <p:cNvSpPr>
            <a:spLocks noChangeArrowheads="1"/>
          </p:cNvSpPr>
          <p:nvPr/>
        </p:nvSpPr>
        <p:spPr bwMode="auto">
          <a:xfrm>
            <a:off x="685800" y="1295400"/>
            <a:ext cx="7315200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Arial" charset="0"/>
              </a:rPr>
              <a:t>Example</a:t>
            </a:r>
            <a:r>
              <a:rPr lang="en-US" sz="3200">
                <a:latin typeface="Arial" charset="0"/>
              </a:rPr>
              <a:t>:</a:t>
            </a:r>
            <a:r>
              <a:rPr lang="en-US" sz="3200">
                <a:solidFill>
                  <a:srgbClr val="339933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Suppose that there were 120 students in the classroom, and that they could be classified as follows:	</a:t>
            </a:r>
            <a:r>
              <a:rPr lang="en-US" sz="3500">
                <a:solidFill>
                  <a:srgbClr val="339933"/>
                </a:solidFill>
                <a:latin typeface="Arial" charset="0"/>
              </a:rPr>
              <a:t>		</a:t>
            </a:r>
            <a:endParaRPr lang="en-US" sz="2000">
              <a:solidFill>
                <a:srgbClr val="339933"/>
              </a:solidFill>
              <a:latin typeface="Arial" charset="0"/>
            </a:endParaRPr>
          </a:p>
        </p:txBody>
      </p:sp>
      <p:graphicFrame>
        <p:nvGraphicFramePr>
          <p:cNvPr id="96369" name="Group 113"/>
          <p:cNvGraphicFramePr>
            <a:graphicFrameLocks noGrp="1"/>
          </p:cNvGraphicFramePr>
          <p:nvPr/>
        </p:nvGraphicFramePr>
        <p:xfrm>
          <a:off x="4724400" y="2894013"/>
          <a:ext cx="4114800" cy="1528762"/>
        </p:xfrm>
        <a:graphic>
          <a:graphicData uri="http://schemas.openxmlformats.org/drawingml/2006/table">
            <a:tbl>
              <a:tblPr/>
              <a:tblGrid>
                <a:gridCol w="1238250"/>
                <a:gridCol w="1135063"/>
                <a:gridCol w="174148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Brown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Not Brown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6315" name="Text Box 59"/>
          <p:cNvSpPr txBox="1">
            <a:spLocks noChangeArrowheads="1"/>
          </p:cNvSpPr>
          <p:nvPr/>
        </p:nvSpPr>
        <p:spPr bwMode="auto">
          <a:xfrm>
            <a:off x="914400" y="2819400"/>
            <a:ext cx="44196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500" b="1">
                <a:solidFill>
                  <a:srgbClr val="CC0000"/>
                </a:solidFill>
                <a:latin typeface="Arial" charset="0"/>
              </a:rPr>
              <a:t>A:</a:t>
            </a:r>
            <a:r>
              <a:rPr lang="en-US" sz="3500" b="1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500">
                <a:solidFill>
                  <a:srgbClr val="4D4D4D"/>
                </a:solidFill>
                <a:latin typeface="Arial" charset="0"/>
              </a:rPr>
              <a:t>brown hair</a:t>
            </a:r>
          </a:p>
          <a:p>
            <a:pPr>
              <a:lnSpc>
                <a:spcPct val="90000"/>
              </a:lnSpc>
            </a:pPr>
            <a:r>
              <a:rPr lang="en-US" sz="3500">
                <a:solidFill>
                  <a:srgbClr val="339933"/>
                </a:solidFill>
                <a:latin typeface="Arial" charset="0"/>
              </a:rPr>
              <a:t>  </a:t>
            </a:r>
            <a:r>
              <a:rPr lang="en-US" sz="2800" b="1">
                <a:solidFill>
                  <a:srgbClr val="CC0000"/>
                </a:solidFill>
                <a:latin typeface="Arial" charset="0"/>
              </a:rPr>
              <a:t>P(A) = 50/120</a:t>
            </a:r>
          </a:p>
          <a:p>
            <a:pPr>
              <a:lnSpc>
                <a:spcPct val="90000"/>
              </a:lnSpc>
            </a:pPr>
            <a:r>
              <a:rPr lang="en-US" sz="3500" b="1">
                <a:solidFill>
                  <a:srgbClr val="CC0000"/>
                </a:solidFill>
                <a:latin typeface="Arial" charset="0"/>
              </a:rPr>
              <a:t>B:</a:t>
            </a:r>
            <a:r>
              <a:rPr lang="en-US" sz="3500" b="1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500">
                <a:solidFill>
                  <a:srgbClr val="4D4D4D"/>
                </a:solidFill>
                <a:latin typeface="Arial" charset="0"/>
              </a:rPr>
              <a:t>female</a:t>
            </a:r>
          </a:p>
          <a:p>
            <a:pPr>
              <a:lnSpc>
                <a:spcPct val="90000"/>
              </a:lnSpc>
            </a:pPr>
            <a:r>
              <a:rPr lang="en-US" sz="3500">
                <a:solidFill>
                  <a:srgbClr val="339933"/>
                </a:solidFill>
                <a:latin typeface="Arial" charset="0"/>
              </a:rPr>
              <a:t>  </a:t>
            </a:r>
            <a:r>
              <a:rPr lang="en-US" sz="2800" b="1">
                <a:solidFill>
                  <a:srgbClr val="CC0000"/>
                </a:solidFill>
                <a:latin typeface="Arial" charset="0"/>
              </a:rPr>
              <a:t>P(B) = 60/120</a:t>
            </a:r>
            <a:endParaRPr lang="en-US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96317" name="Text Box 61"/>
          <p:cNvSpPr txBox="1">
            <a:spLocks noChangeArrowheads="1"/>
          </p:cNvSpPr>
          <p:nvPr/>
        </p:nvSpPr>
        <p:spPr bwMode="auto">
          <a:xfrm>
            <a:off x="762000" y="4876800"/>
            <a:ext cx="6096000" cy="132715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>
                <a:solidFill>
                  <a:srgbClr val="CC0000"/>
                </a:solidFill>
                <a:latin typeface="Arial" charset="0"/>
                <a:cs typeface="+mn-cs"/>
              </a:rPr>
              <a:t>P(A</a:t>
            </a:r>
            <a:r>
              <a:rPr lang="en-US" sz="32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B) = P(A) + P(B) – P(AB)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= 50/120 + 60/120 - 30/120 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= 80/120 = 2/3</a:t>
            </a:r>
            <a:endParaRPr lang="en-US">
              <a:solidFill>
                <a:srgbClr val="CC0000"/>
              </a:solidFill>
              <a:latin typeface="Arial" charset="0"/>
              <a:cs typeface="+mn-cs"/>
            </a:endParaRPr>
          </a:p>
        </p:txBody>
      </p:sp>
      <p:sp>
        <p:nvSpPr>
          <p:cNvPr id="96316" name="Text Box 60"/>
          <p:cNvSpPr txBox="1">
            <a:spLocks noChangeArrowheads="1"/>
          </p:cNvSpPr>
          <p:nvPr/>
        </p:nvSpPr>
        <p:spPr bwMode="auto">
          <a:xfrm>
            <a:off x="5257800" y="5549900"/>
            <a:ext cx="3886200" cy="107950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500">
                <a:solidFill>
                  <a:srgbClr val="CC0000"/>
                </a:solidFill>
                <a:latin typeface="Arial" charset="0"/>
                <a:cs typeface="+mn-cs"/>
              </a:rPr>
              <a:t>Check: P(A</a:t>
            </a:r>
            <a:r>
              <a:rPr lang="en-US" sz="35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B)</a:t>
            </a:r>
          </a:p>
          <a:p>
            <a:pPr>
              <a:lnSpc>
                <a:spcPct val="90000"/>
              </a:lnSpc>
              <a:defRPr/>
            </a:pPr>
            <a:r>
              <a:rPr lang="en-US" sz="35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 </a:t>
            </a:r>
            <a:r>
              <a:rPr lang="en-US" sz="28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= (20 + 30 + 30)/120</a:t>
            </a:r>
            <a:endParaRPr lang="en-US">
              <a:solidFill>
                <a:srgbClr val="CC0000"/>
              </a:solidFill>
              <a:latin typeface="Arial" charset="0"/>
              <a:cs typeface="+mn-cs"/>
            </a:endParaRPr>
          </a:p>
        </p:txBody>
      </p:sp>
      <p:grpSp>
        <p:nvGrpSpPr>
          <p:cNvPr id="208920" name="Group 91"/>
          <p:cNvGrpSpPr>
            <a:grpSpLocks/>
          </p:cNvGrpSpPr>
          <p:nvPr/>
        </p:nvGrpSpPr>
        <p:grpSpPr bwMode="auto">
          <a:xfrm>
            <a:off x="7239000" y="76200"/>
            <a:ext cx="1676400" cy="1752600"/>
            <a:chOff x="4368" y="48"/>
            <a:chExt cx="1344" cy="1296"/>
          </a:xfrm>
        </p:grpSpPr>
        <p:sp>
          <p:nvSpPr>
            <p:cNvPr id="96348" name="Rectangle 92"/>
            <p:cNvSpPr>
              <a:spLocks noChangeArrowheads="1"/>
            </p:cNvSpPr>
            <p:nvPr/>
          </p:nvSpPr>
          <p:spPr bwMode="auto">
            <a:xfrm>
              <a:off x="4368" y="48"/>
              <a:ext cx="1344" cy="1296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08922" name="Picture 93" descr="student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64" y="144"/>
              <a:ext cx="1152" cy="1107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6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6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6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6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6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15" grpId="0" build="p" autoUpdateAnimBg="0"/>
      <p:bldP spid="96317" grpId="0" animBg="1" autoUpdateAnimBg="0"/>
      <p:bldP spid="96316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81000"/>
            <a:ext cx="7010400" cy="808038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4300" b="1" cap="none" smtClean="0"/>
              <a:t>A SPECIAL CASE</a:t>
            </a:r>
            <a:endParaRPr lang="en-US" sz="4300" cap="none" smtClean="0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609600" y="1295400"/>
            <a:ext cx="69342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>
                <a:solidFill>
                  <a:srgbClr val="4D4D4D"/>
                </a:solidFill>
                <a:latin typeface="Arial" charset="0"/>
                <a:cs typeface="+mn-cs"/>
              </a:rPr>
              <a:t>When two events A and B are</a:t>
            </a:r>
            <a:r>
              <a:rPr lang="en-US" sz="3200">
                <a:solidFill>
                  <a:srgbClr val="339933"/>
                </a:solidFill>
                <a:latin typeface="Arial" charset="0"/>
                <a:cs typeface="+mn-cs"/>
              </a:rPr>
              <a:t> </a:t>
            </a:r>
            <a:r>
              <a:rPr lang="en-US" sz="32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mutually exclusive,   </a:t>
            </a:r>
            <a:r>
              <a:rPr lang="en-US" sz="3200">
                <a:solidFill>
                  <a:srgbClr val="4D4D4D"/>
                </a:solidFill>
                <a:latin typeface="Arial" charset="0"/>
                <a:cs typeface="+mn-cs"/>
              </a:rPr>
              <a:t>P(A</a:t>
            </a:r>
            <a:r>
              <a:rPr lang="en-US" sz="3200">
                <a:solidFill>
                  <a:srgbClr val="4D4D4D"/>
                </a:solidFill>
                <a:latin typeface="Arial" charset="0"/>
                <a:cs typeface="+mn-cs"/>
                <a:sym typeface="Symbol" pitchFamily="18" charset="2"/>
              </a:rPr>
              <a:t>B) = 0</a:t>
            </a:r>
            <a:r>
              <a:rPr lang="en-US" sz="3200">
                <a:solidFill>
                  <a:srgbClr val="339933"/>
                </a:solidFill>
                <a:latin typeface="Arial" charset="0"/>
                <a:cs typeface="+mn-cs"/>
                <a:sym typeface="Symbol" pitchFamily="18" charset="2"/>
              </a:rPr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n-US" sz="3200">
                <a:solidFill>
                  <a:srgbClr val="4D4D4D"/>
                </a:solidFill>
                <a:latin typeface="Arial" charset="0"/>
                <a:cs typeface="+mn-cs"/>
                <a:sym typeface="Symbol" pitchFamily="18" charset="2"/>
              </a:rPr>
              <a:t>and</a:t>
            </a:r>
            <a:r>
              <a:rPr lang="en-US" sz="3200">
                <a:solidFill>
                  <a:srgbClr val="339933"/>
                </a:solidFill>
                <a:latin typeface="Arial" charset="0"/>
                <a:cs typeface="+mn-cs"/>
                <a:sym typeface="Symbol" pitchFamily="18" charset="2"/>
              </a:rPr>
              <a:t> </a:t>
            </a:r>
            <a:r>
              <a:rPr lang="en-US" sz="3200" b="1">
                <a:solidFill>
                  <a:srgbClr val="CC0000"/>
                </a:solidFill>
                <a:latin typeface="Arial" charset="0"/>
                <a:cs typeface="+mn-cs"/>
              </a:rPr>
              <a:t>P(A</a:t>
            </a:r>
            <a:r>
              <a:rPr lang="en-US" sz="3200" b="1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B) = P(A) + P(B).</a:t>
            </a:r>
          </a:p>
        </p:txBody>
      </p:sp>
      <p:graphicFrame>
        <p:nvGraphicFramePr>
          <p:cNvPr id="106583" name="Group 87"/>
          <p:cNvGraphicFramePr>
            <a:graphicFrameLocks noGrp="1"/>
          </p:cNvGraphicFramePr>
          <p:nvPr/>
        </p:nvGraphicFramePr>
        <p:xfrm>
          <a:off x="5486400" y="2895600"/>
          <a:ext cx="3581400" cy="1803400"/>
        </p:xfrm>
        <a:graphic>
          <a:graphicData uri="http://schemas.openxmlformats.org/drawingml/2006/table">
            <a:tbl>
              <a:tblPr/>
              <a:tblGrid>
                <a:gridCol w="1171575"/>
                <a:gridCol w="1125538"/>
                <a:gridCol w="128428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Brown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Not Brown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Male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Female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21" name="Text Box 25"/>
          <p:cNvSpPr txBox="1">
            <a:spLocks noChangeArrowheads="1"/>
          </p:cNvSpPr>
          <p:nvPr/>
        </p:nvSpPr>
        <p:spPr bwMode="auto">
          <a:xfrm>
            <a:off x="533400" y="2911475"/>
            <a:ext cx="4800600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>
                <a:solidFill>
                  <a:srgbClr val="CC0000"/>
                </a:solidFill>
                <a:latin typeface="Arial" charset="0"/>
              </a:rPr>
              <a:t>A:</a:t>
            </a:r>
            <a:r>
              <a:rPr lang="en-US" sz="3200" b="1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male</a:t>
            </a:r>
            <a:r>
              <a:rPr lang="en-US" sz="3200">
                <a:solidFill>
                  <a:schemeClr val="bg2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with</a:t>
            </a:r>
            <a:r>
              <a:rPr lang="en-US" sz="3200" b="1">
                <a:solidFill>
                  <a:srgbClr val="4D4D4D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brown hair</a:t>
            </a:r>
          </a:p>
          <a:p>
            <a:pPr>
              <a:lnSpc>
                <a:spcPct val="90000"/>
              </a:lnSpc>
            </a:pPr>
            <a:r>
              <a:rPr lang="en-US" sz="3200">
                <a:solidFill>
                  <a:srgbClr val="CC0066"/>
                </a:solidFill>
                <a:latin typeface="Arial" charset="0"/>
              </a:rPr>
              <a:t>	</a:t>
            </a:r>
            <a:r>
              <a:rPr lang="en-US" sz="3200">
                <a:solidFill>
                  <a:srgbClr val="CC0000"/>
                </a:solidFill>
                <a:latin typeface="Arial" charset="0"/>
              </a:rPr>
              <a:t>P(A) = 20/120</a:t>
            </a:r>
          </a:p>
          <a:p>
            <a:pPr>
              <a:lnSpc>
                <a:spcPct val="90000"/>
              </a:lnSpc>
            </a:pPr>
            <a:r>
              <a:rPr lang="en-US" sz="3200" b="1">
                <a:solidFill>
                  <a:srgbClr val="CC0000"/>
                </a:solidFill>
                <a:latin typeface="Arial" charset="0"/>
              </a:rPr>
              <a:t>B:</a:t>
            </a:r>
            <a:r>
              <a:rPr lang="en-US" sz="3200" b="1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female with brown hair</a:t>
            </a:r>
          </a:p>
          <a:p>
            <a:pPr>
              <a:lnSpc>
                <a:spcPct val="90000"/>
              </a:lnSpc>
            </a:pPr>
            <a:r>
              <a:rPr lang="en-US" sz="3200">
                <a:solidFill>
                  <a:srgbClr val="CC0066"/>
                </a:solidFill>
                <a:latin typeface="Arial" charset="0"/>
              </a:rPr>
              <a:t>	</a:t>
            </a:r>
            <a:r>
              <a:rPr lang="en-US" sz="3200">
                <a:solidFill>
                  <a:srgbClr val="CC0000"/>
                </a:solidFill>
                <a:latin typeface="Arial" charset="0"/>
              </a:rPr>
              <a:t>P(B) = 30/120</a:t>
            </a:r>
          </a:p>
        </p:txBody>
      </p:sp>
      <p:sp>
        <p:nvSpPr>
          <p:cNvPr id="106522" name="Text Box 26"/>
          <p:cNvSpPr txBox="1">
            <a:spLocks noChangeArrowheads="1"/>
          </p:cNvSpPr>
          <p:nvPr/>
        </p:nvSpPr>
        <p:spPr bwMode="auto">
          <a:xfrm>
            <a:off x="4800600" y="4800600"/>
            <a:ext cx="4191000" cy="13271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>
                <a:solidFill>
                  <a:srgbClr val="CC0000"/>
                </a:solidFill>
                <a:latin typeface="Arial" charset="0"/>
                <a:cs typeface="+mn-cs"/>
              </a:rPr>
              <a:t>P(A</a:t>
            </a:r>
            <a:r>
              <a:rPr lang="en-US" sz="32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B) = P(A) + P(B)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= 20/120 + 30/120</a:t>
            </a:r>
          </a:p>
          <a:p>
            <a:pPr>
              <a:lnSpc>
                <a:spcPct val="90000"/>
              </a:lnSpc>
              <a:defRPr/>
            </a:pPr>
            <a:r>
              <a:rPr lang="en-US" sz="2800">
                <a:solidFill>
                  <a:srgbClr val="CC0000"/>
                </a:solidFill>
                <a:latin typeface="Arial" charset="0"/>
                <a:cs typeface="+mn-cs"/>
                <a:sym typeface="Symbol" pitchFamily="18" charset="2"/>
              </a:rPr>
              <a:t>= 50/120</a:t>
            </a:r>
            <a:endParaRPr lang="en-US">
              <a:solidFill>
                <a:srgbClr val="CC0000"/>
              </a:solidFill>
              <a:latin typeface="Arial" charset="0"/>
              <a:cs typeface="+mn-cs"/>
            </a:endParaRPr>
          </a:p>
        </p:txBody>
      </p:sp>
      <p:grpSp>
        <p:nvGrpSpPr>
          <p:cNvPr id="106527" name="Group 31"/>
          <p:cNvGrpSpPr>
            <a:grpSpLocks/>
          </p:cNvGrpSpPr>
          <p:nvPr/>
        </p:nvGrpSpPr>
        <p:grpSpPr bwMode="auto">
          <a:xfrm>
            <a:off x="609600" y="4953000"/>
            <a:ext cx="4114800" cy="974725"/>
            <a:chOff x="192" y="3120"/>
            <a:chExt cx="2592" cy="614"/>
          </a:xfrm>
        </p:grpSpPr>
        <p:sp>
          <p:nvSpPr>
            <p:cNvPr id="210971" name="Text Box 28"/>
            <p:cNvSpPr txBox="1">
              <a:spLocks noChangeArrowheads="1"/>
            </p:cNvSpPr>
            <p:nvPr/>
          </p:nvSpPr>
          <p:spPr bwMode="auto">
            <a:xfrm>
              <a:off x="192" y="3120"/>
              <a:ext cx="2256" cy="614"/>
            </a:xfrm>
            <a:prstGeom prst="rect">
              <a:avLst/>
            </a:prstGeom>
            <a:solidFill>
              <a:srgbClr val="CC0000"/>
            </a:solidFill>
            <a:ln w="28575">
              <a:solidFill>
                <a:srgbClr val="F4ECC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4ECC6"/>
                  </a:solidFill>
                  <a:latin typeface="Arial" charset="0"/>
                </a:rPr>
                <a:t>A and B are mutually exclusive, so that</a:t>
              </a:r>
            </a:p>
          </p:txBody>
        </p:sp>
        <p:sp>
          <p:nvSpPr>
            <p:cNvPr id="210972" name="Line 30"/>
            <p:cNvSpPr>
              <a:spLocks noChangeShapeType="1"/>
            </p:cNvSpPr>
            <p:nvPr/>
          </p:nvSpPr>
          <p:spPr bwMode="auto">
            <a:xfrm>
              <a:off x="2448" y="3408"/>
              <a:ext cx="336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0968" name="Group 61"/>
          <p:cNvGrpSpPr>
            <a:grpSpLocks/>
          </p:cNvGrpSpPr>
          <p:nvPr/>
        </p:nvGrpSpPr>
        <p:grpSpPr bwMode="auto">
          <a:xfrm>
            <a:off x="7239000" y="76200"/>
            <a:ext cx="1676400" cy="1752600"/>
            <a:chOff x="4368" y="48"/>
            <a:chExt cx="1344" cy="1296"/>
          </a:xfrm>
        </p:grpSpPr>
        <p:sp>
          <p:nvSpPr>
            <p:cNvPr id="106558" name="Rectangle 62"/>
            <p:cNvSpPr>
              <a:spLocks noChangeArrowheads="1"/>
            </p:cNvSpPr>
            <p:nvPr/>
          </p:nvSpPr>
          <p:spPr bwMode="auto">
            <a:xfrm>
              <a:off x="4368" y="48"/>
              <a:ext cx="1344" cy="1296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10970" name="Picture 63" descr="student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64" y="144"/>
              <a:ext cx="1152" cy="1107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6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6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6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6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6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1" grpId="0" build="p" autoUpdateAnimBg="0"/>
      <p:bldP spid="106522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0"/>
            <a:ext cx="7772400" cy="1143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4000" b="1" cap="none" smtClean="0"/>
              <a:t>CONDITIONAL PROBABILITIES</a:t>
            </a:r>
            <a:endParaRPr lang="en-US" sz="4000" cap="none" smtClean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143000"/>
            <a:ext cx="8229600" cy="2362200"/>
          </a:xfrm>
        </p:spPr>
        <p:txBody>
          <a:bodyPr lIns="90488" tIns="44450" rIns="90488" bIns="44450"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700" smtClean="0"/>
              <a:t> </a:t>
            </a:r>
            <a:r>
              <a:rPr lang="en-US" sz="4400" smtClean="0"/>
              <a:t>The probability that A occurs, given that event B has occurred is called the </a:t>
            </a:r>
            <a:r>
              <a:rPr lang="en-US" sz="4400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conditional probability</a:t>
            </a:r>
            <a:r>
              <a:rPr lang="en-US" sz="4400" b="1" smtClean="0">
                <a:solidFill>
                  <a:srgbClr val="333333"/>
                </a:solidFill>
              </a:rPr>
              <a:t> </a:t>
            </a:r>
            <a:r>
              <a:rPr lang="en-US" sz="4400" smtClean="0"/>
              <a:t>of A given B and is defined as </a:t>
            </a:r>
          </a:p>
        </p:txBody>
      </p:sp>
      <p:graphicFrame>
        <p:nvGraphicFramePr>
          <p:cNvPr id="197632" name="Object 0"/>
          <p:cNvGraphicFramePr>
            <a:graphicFrameLocks noChangeAspect="1"/>
          </p:cNvGraphicFramePr>
          <p:nvPr/>
        </p:nvGraphicFramePr>
        <p:xfrm>
          <a:off x="1371600" y="3124200"/>
          <a:ext cx="519430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52" name="Equation" r:id="rId4" imgW="2006280" imgH="419040" progId="Equation.3">
                  <p:embed/>
                </p:oleObj>
              </mc:Choice>
              <mc:Fallback>
                <p:oleObj name="Equation" r:id="rId4" imgW="2006280" imgH="419040" progId="Equation.3">
                  <p:embed/>
                  <p:pic>
                    <p:nvPicPr>
                      <p:cNvPr id="0" name="Picture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24200"/>
                        <a:ext cx="5194300" cy="108426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2209800" y="3886200"/>
            <a:ext cx="1676400" cy="1493838"/>
            <a:chOff x="1536" y="2736"/>
            <a:chExt cx="1056" cy="941"/>
          </a:xfrm>
        </p:grpSpPr>
        <p:sp>
          <p:nvSpPr>
            <p:cNvPr id="197636" name="Text Box 5"/>
            <p:cNvSpPr txBox="1">
              <a:spLocks noChangeArrowheads="1"/>
            </p:cNvSpPr>
            <p:nvPr/>
          </p:nvSpPr>
          <p:spPr bwMode="auto">
            <a:xfrm>
              <a:off x="1632" y="3312"/>
              <a:ext cx="960" cy="365"/>
            </a:xfrm>
            <a:prstGeom prst="rect">
              <a:avLst/>
            </a:prstGeom>
            <a:solidFill>
              <a:srgbClr val="CC0000"/>
            </a:solidFill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>
                  <a:solidFill>
                    <a:srgbClr val="F4ECC6"/>
                  </a:solidFill>
                  <a:latin typeface="Arial" charset="0"/>
                </a:rPr>
                <a:t>“given”</a:t>
              </a:r>
            </a:p>
          </p:txBody>
        </p:sp>
        <p:sp>
          <p:nvSpPr>
            <p:cNvPr id="197637" name="Freeform 7"/>
            <p:cNvSpPr>
              <a:spLocks/>
            </p:cNvSpPr>
            <p:nvPr/>
          </p:nvSpPr>
          <p:spPr bwMode="auto">
            <a:xfrm>
              <a:off x="1536" y="2736"/>
              <a:ext cx="632" cy="576"/>
            </a:xfrm>
            <a:custGeom>
              <a:avLst/>
              <a:gdLst>
                <a:gd name="T0" fmla="*/ 0 w 632"/>
                <a:gd name="T1" fmla="*/ 0 h 528"/>
                <a:gd name="T2" fmla="*/ 528 w 632"/>
                <a:gd name="T3" fmla="*/ 748 h 528"/>
                <a:gd name="T4" fmla="*/ 624 w 632"/>
                <a:gd name="T5" fmla="*/ 1373 h 528"/>
                <a:gd name="T6" fmla="*/ 0 60000 65536"/>
                <a:gd name="T7" fmla="*/ 0 60000 65536"/>
                <a:gd name="T8" fmla="*/ 0 60000 65536"/>
                <a:gd name="T9" fmla="*/ 0 w 632"/>
                <a:gd name="T10" fmla="*/ 0 h 528"/>
                <a:gd name="T11" fmla="*/ 632 w 632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2" h="528">
                  <a:moveTo>
                    <a:pt x="0" y="0"/>
                  </a:moveTo>
                  <a:cubicBezTo>
                    <a:pt x="212" y="100"/>
                    <a:pt x="424" y="200"/>
                    <a:pt x="528" y="288"/>
                  </a:cubicBezTo>
                  <a:cubicBezTo>
                    <a:pt x="632" y="376"/>
                    <a:pt x="628" y="452"/>
                    <a:pt x="624" y="528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 type="triangl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/>
          <a:lstStyle/>
          <a:p>
            <a:r>
              <a:rPr lang="en-US" sz="4000" cap="none" smtClean="0">
                <a:latin typeface="Times New Roman" pitchFamily="18" charset="0"/>
                <a:cs typeface="Times New Roman" pitchFamily="18" charset="0"/>
              </a:rPr>
              <a:t>Example: Conditional Probabilities</a:t>
            </a:r>
            <a:endParaRPr lang="th-TH" sz="4000" cap="none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44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solidFill>
                  <a:srgbClr val="CC0000"/>
                </a:solidFill>
                <a:cs typeface="Angsana New" pitchFamily="18" charset="-34"/>
              </a:rPr>
              <a:t>Example1</a:t>
            </a:r>
            <a:r>
              <a:rPr lang="en-US" sz="3600" smtClean="0">
                <a:cs typeface="Angsana New" pitchFamily="18" charset="-34"/>
              </a:rPr>
              <a:t>: Roll a die one time</a:t>
            </a:r>
            <a:endParaRPr lang="th-TH" sz="3600" smtClean="0">
              <a:cs typeface="Angsana New" pitchFamily="18" charset="-34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cs typeface="Angsana New" pitchFamily="18" charset="-34"/>
              </a:rPr>
              <a:t>Event A: an even number is obtained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cs typeface="Angsana New" pitchFamily="18" charset="-34"/>
              </a:rPr>
              <a:t>Event B: a number is greater than 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cs typeface="Angsana New" pitchFamily="18" charset="-34"/>
              </a:rPr>
              <a:t>Find </a:t>
            </a:r>
            <a:r>
              <a:rPr lang="en-US" sz="3600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P(A|B)</a:t>
            </a:r>
            <a:r>
              <a:rPr lang="en-US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solidFill>
                  <a:srgbClr val="CC0000"/>
                </a:solidFill>
                <a:cs typeface="Angsana New" pitchFamily="18" charset="-34"/>
              </a:rPr>
              <a:t>Example 2</a:t>
            </a:r>
            <a:r>
              <a:rPr lang="en-US" sz="3600" smtClean="0">
                <a:cs typeface="Angsana New" pitchFamily="18" charset="-34"/>
              </a:rPr>
              <a:t>: Tossing two fair coins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cs typeface="Angsana New" pitchFamily="18" charset="-34"/>
              </a:rPr>
              <a:t>Event A: Obtain two heads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cs typeface="Angsana New" pitchFamily="18" charset="-34"/>
              </a:rPr>
              <a:t>Event B: There is at least one head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smtClean="0">
                <a:cs typeface="Angsana New" pitchFamily="18" charset="-34"/>
              </a:rPr>
              <a:t>Find </a:t>
            </a:r>
            <a:r>
              <a:rPr lang="en-US" sz="3600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P(A|B)</a:t>
            </a:r>
            <a:r>
              <a:rPr lang="en-US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h-TH" smtClean="0"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7543800" cy="933450"/>
          </a:xfrm>
        </p:spPr>
        <p:txBody>
          <a:bodyPr lIns="90488" tIns="44450" rIns="90488" bIns="44450">
            <a:normAutofit fontScale="90000"/>
          </a:bodyPr>
          <a:lstStyle/>
          <a:p>
            <a:pPr eaLnBrk="1" hangingPunct="1"/>
            <a:r>
              <a:rPr lang="en-US" sz="4000" b="1" cap="none" smtClean="0"/>
              <a:t>CALCULATING PROBABILITIES FOR INTERSECTIONS</a:t>
            </a:r>
            <a:endParaRPr lang="en-US" sz="4000" cap="none" smtClean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04813" y="1524000"/>
            <a:ext cx="8739187" cy="2362200"/>
          </a:xfrm>
        </p:spPr>
        <p:txBody>
          <a:bodyPr lIns="90488" tIns="44450" rIns="90488" bIns="44450"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 smtClean="0"/>
              <a:t>In the previous example, we found P(A </a:t>
            </a:r>
            <a:r>
              <a:rPr lang="en-US" sz="3600" dirty="0" smtClean="0">
                <a:sym typeface="Symbol" pitchFamily="18" charset="2"/>
              </a:rPr>
              <a:t> B) directly from the table. Sometimes this is impractical or impossible. The rule for calculating </a:t>
            </a:r>
            <a:r>
              <a:rPr lang="en-US" sz="3600" dirty="0" smtClean="0"/>
              <a:t>P(A </a:t>
            </a:r>
            <a:r>
              <a:rPr lang="en-US" sz="3600" dirty="0" smtClean="0">
                <a:sym typeface="Symbol" pitchFamily="18" charset="2"/>
              </a:rPr>
              <a:t> B) depends on the idea of </a:t>
            </a:r>
            <a:r>
              <a:rPr lang="en-US" sz="3600" b="1" dirty="0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independent and dependent events.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 smtClean="0"/>
              <a:t>Intuitive definition of independent events:</a:t>
            </a: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425432" y="4119058"/>
            <a:ext cx="8077200" cy="2589213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600" dirty="0">
                <a:solidFill>
                  <a:srgbClr val="4D4D4D"/>
                </a:solidFill>
                <a:latin typeface="Arial" charset="0"/>
                <a:cs typeface="+mn-cs"/>
              </a:rPr>
              <a:t>Two events,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  <a:cs typeface="+mn-cs"/>
              </a:rPr>
              <a:t>A</a:t>
            </a:r>
            <a:r>
              <a:rPr lang="en-US" sz="3600" dirty="0">
                <a:solidFill>
                  <a:srgbClr val="4D4D4D"/>
                </a:solidFill>
                <a:latin typeface="Arial" charset="0"/>
                <a:cs typeface="+mn-cs"/>
              </a:rPr>
              <a:t> and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  <a:cs typeface="+mn-cs"/>
              </a:rPr>
              <a:t>B</a:t>
            </a:r>
            <a:r>
              <a:rPr lang="en-US" sz="3600" dirty="0">
                <a:solidFill>
                  <a:srgbClr val="4D4D4D"/>
                </a:solidFill>
                <a:latin typeface="Arial" charset="0"/>
                <a:cs typeface="+mn-cs"/>
              </a:rPr>
              <a:t>, are said to be</a:t>
            </a:r>
            <a:r>
              <a:rPr lang="en-US" sz="3600" dirty="0">
                <a:solidFill>
                  <a:srgbClr val="339933"/>
                </a:solidFill>
                <a:latin typeface="Arial" charset="0"/>
                <a:cs typeface="+mn-cs"/>
              </a:rPr>
              <a:t> </a:t>
            </a:r>
            <a:r>
              <a:rPr lang="en-US" sz="36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independent</a:t>
            </a:r>
            <a:r>
              <a:rPr lang="en-US" sz="3600" dirty="0">
                <a:solidFill>
                  <a:srgbClr val="339933"/>
                </a:solidFill>
                <a:latin typeface="Arial" charset="0"/>
                <a:cs typeface="+mn-cs"/>
              </a:rPr>
              <a:t> </a:t>
            </a:r>
            <a:r>
              <a:rPr lang="en-US" sz="3600" dirty="0">
                <a:solidFill>
                  <a:srgbClr val="4D4D4D"/>
                </a:solidFill>
                <a:latin typeface="Arial" charset="0"/>
                <a:cs typeface="+mn-cs"/>
              </a:rPr>
              <a:t>if and only if the probability that event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  <a:cs typeface="+mn-cs"/>
              </a:rPr>
              <a:t>A</a:t>
            </a:r>
            <a:r>
              <a:rPr lang="en-US" sz="3600" dirty="0">
                <a:solidFill>
                  <a:srgbClr val="4D4D4D"/>
                </a:solidFill>
                <a:latin typeface="Arial" charset="0"/>
                <a:cs typeface="+mn-cs"/>
              </a:rPr>
              <a:t> occurs does not change, depending on whether or not event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  <a:cs typeface="+mn-cs"/>
              </a:rPr>
              <a:t>B</a:t>
            </a:r>
            <a:r>
              <a:rPr lang="en-US" sz="3600" dirty="0">
                <a:solidFill>
                  <a:srgbClr val="4D4D4D"/>
                </a:solidFill>
                <a:latin typeface="Arial" charset="0"/>
                <a:cs typeface="+mn-cs"/>
              </a:rPr>
              <a:t> has occurred.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001000" cy="1143000"/>
          </a:xfrm>
        </p:spPr>
        <p:txBody>
          <a:bodyPr/>
          <a:lstStyle/>
          <a:p>
            <a:pPr eaLnBrk="1" hangingPunct="1"/>
            <a:r>
              <a:rPr lang="en-US" sz="4400" b="1" cap="none" smtClean="0"/>
              <a:t>BASIC CONCEPTS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981200"/>
            <a:ext cx="8305800" cy="4038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smtClean="0"/>
              <a:t>A </a:t>
            </a:r>
            <a:r>
              <a:rPr lang="en-US" sz="3600" b="1" smtClean="0">
                <a:solidFill>
                  <a:srgbClr val="CC0000"/>
                </a:solidFill>
              </a:rPr>
              <a:t>simple </a:t>
            </a:r>
            <a:r>
              <a:rPr lang="en-US" sz="36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event</a:t>
            </a:r>
            <a:r>
              <a:rPr lang="en-US" sz="3600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smtClean="0"/>
              <a:t>is the outcome that is observed on a single repetition of the experiment.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600" smtClean="0">
                <a:solidFill>
                  <a:srgbClr val="CC0000"/>
                </a:solidFill>
              </a:rPr>
              <a:t>The basic element to which probability is applied.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en-US" sz="3600" smtClean="0">
                <a:solidFill>
                  <a:srgbClr val="CC0000"/>
                </a:solidFill>
              </a:rPr>
              <a:t>One and only one simple event can occur when the experiment is performed.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en-US" sz="360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600" smtClean="0"/>
              <a:t>A </a:t>
            </a:r>
            <a:r>
              <a:rPr lang="en-US" sz="3600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simple event </a:t>
            </a:r>
            <a:r>
              <a:rPr lang="en-US" sz="3600" smtClean="0"/>
              <a:t>is denoted by E with a subscript.</a:t>
            </a:r>
          </a:p>
        </p:txBody>
      </p:sp>
      <p:grpSp>
        <p:nvGrpSpPr>
          <p:cNvPr id="18435" name="Group 4"/>
          <p:cNvGrpSpPr>
            <a:grpSpLocks/>
          </p:cNvGrpSpPr>
          <p:nvPr/>
        </p:nvGrpSpPr>
        <p:grpSpPr bwMode="auto">
          <a:xfrm>
            <a:off x="7162800" y="152400"/>
            <a:ext cx="1752600" cy="1524000"/>
            <a:chOff x="4512" y="96"/>
            <a:chExt cx="1104" cy="960"/>
          </a:xfrm>
        </p:grpSpPr>
        <p:sp>
          <p:nvSpPr>
            <p:cNvPr id="140293" name="Rectangle 5"/>
            <p:cNvSpPr>
              <a:spLocks noChangeArrowheads="1"/>
            </p:cNvSpPr>
            <p:nvPr/>
          </p:nvSpPr>
          <p:spPr bwMode="auto">
            <a:xfrm>
              <a:off x="4512" y="96"/>
              <a:ext cx="1104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18437" name="Picture 6" descr="dic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4" y="168"/>
              <a:ext cx="960" cy="818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Independent Events: Alternative Definition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4873752"/>
          </a:xfrm>
        </p:spPr>
        <p:txBody>
          <a:bodyPr/>
          <a:lstStyle/>
          <a:p>
            <a:r>
              <a:rPr lang="en-US" sz="3600" dirty="0" smtClean="0"/>
              <a:t>An alternative definition of independent events between events A and B (mathematically) would be</a:t>
            </a:r>
          </a:p>
          <a:p>
            <a:pPr marL="0" indent="0">
              <a:buNone/>
            </a:pPr>
            <a:r>
              <a:rPr lang="en-US" dirty="0" smtClean="0"/>
              <a:t>	 </a:t>
            </a:r>
            <a:r>
              <a:rPr lang="en-US" sz="6000" dirty="0" smtClean="0"/>
              <a:t>   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4D4D4D"/>
                </a:solidFill>
                <a:latin typeface="Arial" charset="0"/>
              </a:rPr>
              <a:t>If </a:t>
            </a:r>
            <a:r>
              <a:rPr lang="en-US" sz="3600" dirty="0">
                <a:solidFill>
                  <a:srgbClr val="4D4D4D"/>
                </a:solidFill>
                <a:latin typeface="Arial" charset="0"/>
              </a:rPr>
              <a:t>the events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</a:rPr>
              <a:t>A</a:t>
            </a:r>
            <a:r>
              <a:rPr lang="en-US" sz="3600" dirty="0">
                <a:solidFill>
                  <a:srgbClr val="4D4D4D"/>
                </a:solidFill>
                <a:latin typeface="Arial" charset="0"/>
              </a:rPr>
              <a:t> and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</a:rPr>
              <a:t>B</a:t>
            </a:r>
            <a:r>
              <a:rPr lang="en-US" sz="3600" dirty="0">
                <a:solidFill>
                  <a:srgbClr val="4D4D4D"/>
                </a:solidFill>
                <a:latin typeface="Arial" charset="0"/>
              </a:rPr>
              <a:t> are independent, then the probability that both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</a:rPr>
              <a:t>A</a:t>
            </a:r>
            <a:r>
              <a:rPr lang="en-US" sz="3600" dirty="0">
                <a:solidFill>
                  <a:srgbClr val="4D4D4D"/>
                </a:solidFill>
                <a:latin typeface="Arial" charset="0"/>
              </a:rPr>
              <a:t> and </a:t>
            </a:r>
            <a:r>
              <a:rPr lang="en-US" sz="3600" b="1" dirty="0">
                <a:solidFill>
                  <a:srgbClr val="4D4D4D"/>
                </a:solidFill>
                <a:latin typeface="Arial" charset="0"/>
              </a:rPr>
              <a:t>B</a:t>
            </a:r>
            <a:r>
              <a:rPr lang="en-US" sz="3600" dirty="0">
                <a:solidFill>
                  <a:srgbClr val="4D4D4D"/>
                </a:solidFill>
                <a:latin typeface="Arial" charset="0"/>
              </a:rPr>
              <a:t> occur </a:t>
            </a:r>
            <a:r>
              <a:rPr lang="en-US" sz="3600" dirty="0" smtClean="0">
                <a:solidFill>
                  <a:srgbClr val="4D4D4D"/>
                </a:solidFill>
                <a:latin typeface="Arial" charset="0"/>
              </a:rPr>
              <a:t>is the product of each probability </a:t>
            </a:r>
            <a:endParaRPr lang="en-US" sz="3600" dirty="0">
              <a:solidFill>
                <a:srgbClr val="4D4D4D"/>
              </a:solidFill>
              <a:latin typeface="Arial" charset="0"/>
            </a:endParaRPr>
          </a:p>
          <a:p>
            <a:pPr marL="0" indent="0">
              <a:buNone/>
            </a:pPr>
            <a:endParaRPr lang="en-US" sz="6000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981200" y="2667000"/>
            <a:ext cx="4419600" cy="55880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333333"/>
                </a:solidFill>
                <a:latin typeface="Arial" charset="0"/>
                <a:cs typeface="+mn-cs"/>
              </a:rPr>
              <a:t>P(A </a:t>
            </a:r>
            <a:r>
              <a:rPr lang="en-US" sz="3200" b="1" dirty="0">
                <a:solidFill>
                  <a:srgbClr val="333333"/>
                </a:solidFill>
                <a:latin typeface="Symbol" pitchFamily="18" charset="2"/>
                <a:cs typeface="+mn-cs"/>
              </a:rPr>
              <a:t></a:t>
            </a:r>
            <a:r>
              <a:rPr lang="en-US" sz="3200" b="1" dirty="0">
                <a:solidFill>
                  <a:srgbClr val="333333"/>
                </a:solidFill>
                <a:latin typeface="Arial" charset="0"/>
                <a:cs typeface="+mn-cs"/>
              </a:rPr>
              <a:t>B) = P(A) P(B) </a:t>
            </a:r>
            <a:endParaRPr lang="en-US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8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6324600" cy="1143000"/>
          </a:xfrm>
        </p:spPr>
        <p:txBody>
          <a:bodyPr/>
          <a:lstStyle/>
          <a:p>
            <a:pPr eaLnBrk="1" hangingPunct="1"/>
            <a:r>
              <a:rPr lang="en-US" sz="4800" b="1" cap="none" smtClean="0"/>
              <a:t>EXAMPLE:</a:t>
            </a:r>
          </a:p>
        </p:txBody>
      </p:sp>
      <p:sp>
        <p:nvSpPr>
          <p:cNvPr id="226306" name="Text Box 7"/>
          <p:cNvSpPr txBox="1">
            <a:spLocks noChangeArrowheads="1"/>
          </p:cNvSpPr>
          <p:nvPr/>
        </p:nvSpPr>
        <p:spPr bwMode="auto">
          <a:xfrm>
            <a:off x="533400" y="1447800"/>
            <a:ext cx="81534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4D4D4D"/>
                </a:solidFill>
                <a:latin typeface="Arial" charset="0"/>
              </a:rPr>
              <a:t>In a certain population, 10% of the people can be </a:t>
            </a:r>
          </a:p>
          <a:p>
            <a:r>
              <a:rPr lang="en-US" sz="2800">
                <a:solidFill>
                  <a:srgbClr val="4D4D4D"/>
                </a:solidFill>
                <a:latin typeface="Arial" charset="0"/>
              </a:rPr>
              <a:t>classified as being high risk for a heart attack. Three people are randomly selected from this population. What is the probability that exactly one of the three are high risk?</a:t>
            </a:r>
          </a:p>
        </p:txBody>
      </p: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2133600" y="3752850"/>
            <a:ext cx="624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Arial" charset="0"/>
              </a:rPr>
              <a:t>Define H: high risk	N: not high risk</a:t>
            </a:r>
          </a:p>
        </p:txBody>
      </p:sp>
      <p:grpSp>
        <p:nvGrpSpPr>
          <p:cNvPr id="226308" name="Group 22"/>
          <p:cNvGrpSpPr>
            <a:grpSpLocks/>
          </p:cNvGrpSpPr>
          <p:nvPr/>
        </p:nvGrpSpPr>
        <p:grpSpPr bwMode="auto">
          <a:xfrm>
            <a:off x="7553325" y="85725"/>
            <a:ext cx="1447800" cy="1371600"/>
            <a:chOff x="4656" y="48"/>
            <a:chExt cx="1008" cy="960"/>
          </a:xfrm>
        </p:grpSpPr>
        <p:sp>
          <p:nvSpPr>
            <p:cNvPr id="108567" name="Rectangle 23"/>
            <p:cNvSpPr>
              <a:spLocks noChangeArrowheads="1"/>
            </p:cNvSpPr>
            <p:nvPr/>
          </p:nvSpPr>
          <p:spPr bwMode="auto">
            <a:xfrm>
              <a:off x="4656" y="48"/>
              <a:ext cx="1008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26311" name="Picture 24" descr="hospital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28" y="123"/>
              <a:ext cx="897" cy="846"/>
            </a:xfrm>
            <a:prstGeom prst="rect">
              <a:avLst/>
            </a:prstGeom>
            <a:solidFill>
              <a:srgbClr val="DDDDDD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152400" y="4438650"/>
            <a:ext cx="8839200" cy="1581150"/>
          </a:xfrm>
          <a:prstGeom prst="rect">
            <a:avLst/>
          </a:prstGeom>
          <a:solidFill>
            <a:srgbClr val="DDDDDD"/>
          </a:solidFill>
          <a:ln w="28575">
            <a:solidFill>
              <a:srgbClr val="CC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cs typeface="+mn-cs"/>
              </a:rPr>
              <a:t>P(exactly one high risk) = P(HNN) + P(NHN) + P(NNH)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cs typeface="+mn-cs"/>
              </a:rPr>
              <a:t>= P(H)P(N)P(N) + P(N)P(H)P(N) + P(N)P(N)P(H)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cs typeface="+mn-cs"/>
              </a:rPr>
              <a:t>= (.1)(.9)(.9) + (.9)(.1)(.9) + (.9)(.9)(.1)= 3(.1)(.9)</a:t>
            </a:r>
            <a:r>
              <a:rPr lang="en-US" baseline="30000">
                <a:latin typeface="Arial" charset="0"/>
                <a:cs typeface="+mn-cs"/>
              </a:rPr>
              <a:t>2</a:t>
            </a:r>
            <a:r>
              <a:rPr lang="en-US">
                <a:latin typeface="Arial" charset="0"/>
                <a:cs typeface="+mn-cs"/>
              </a:rPr>
              <a:t> = .243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5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8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8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8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7" grpId="0" autoUpdateAnimBg="0"/>
      <p:bldP spid="108558" grpId="0" build="p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-76200"/>
            <a:ext cx="6629400" cy="93345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4000" b="1" cap="none" dirty="0" smtClean="0"/>
              <a:t>Consequence of  INDEPENDENCE</a:t>
            </a:r>
            <a:endParaRPr lang="en-US" sz="4000" cap="none" dirty="0" smtClean="0"/>
          </a:p>
        </p:txBody>
      </p:sp>
      <p:sp>
        <p:nvSpPr>
          <p:cNvPr id="22221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762000"/>
            <a:ext cx="8229600" cy="12954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4000" dirty="0" smtClean="0"/>
              <a:t>Resulting of independence in terms of conditional probabilities</a:t>
            </a:r>
            <a:r>
              <a:rPr lang="en-US" dirty="0" smtClean="0"/>
              <a:t>: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457200" y="1981200"/>
            <a:ext cx="8077200" cy="236220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dirty="0">
                <a:solidFill>
                  <a:srgbClr val="4D4D4D"/>
                </a:solidFill>
                <a:latin typeface="Arial" charset="0"/>
                <a:cs typeface="+mn-cs"/>
              </a:rPr>
              <a:t>Two events A and B are</a:t>
            </a:r>
            <a:r>
              <a:rPr lang="en-US" sz="3200" dirty="0">
                <a:solidFill>
                  <a:srgbClr val="333333"/>
                </a:solidFill>
                <a:latin typeface="Arial" charset="0"/>
                <a:cs typeface="+mn-cs"/>
              </a:rPr>
              <a:t> </a:t>
            </a:r>
            <a:r>
              <a:rPr lang="en-US" sz="32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independent</a:t>
            </a:r>
            <a:r>
              <a:rPr lang="en-US" sz="3200" dirty="0">
                <a:solidFill>
                  <a:srgbClr val="333333"/>
                </a:solidFill>
                <a:latin typeface="Arial" charset="0"/>
                <a:cs typeface="+mn-cs"/>
              </a:rPr>
              <a:t> </a:t>
            </a:r>
            <a:r>
              <a:rPr lang="en-US" sz="3200" dirty="0">
                <a:solidFill>
                  <a:srgbClr val="4D4D4D"/>
                </a:solidFill>
                <a:latin typeface="Arial" charset="0"/>
                <a:cs typeface="+mn-cs"/>
              </a:rPr>
              <a:t>if and only if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dirty="0">
                <a:solidFill>
                  <a:srgbClr val="333333"/>
                </a:solidFill>
                <a:latin typeface="Arial" charset="0"/>
                <a:cs typeface="+mn-cs"/>
              </a:rPr>
              <a:t>	</a:t>
            </a:r>
            <a:r>
              <a:rPr lang="en-US" sz="3200" dirty="0">
                <a:solidFill>
                  <a:srgbClr val="3333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P(A</a:t>
            </a:r>
            <a:r>
              <a:rPr lang="en-US" sz="3200" dirty="0">
                <a:solidFill>
                  <a:srgbClr val="3333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|</a:t>
            </a:r>
            <a:r>
              <a:rPr lang="en-US" sz="3200" dirty="0">
                <a:solidFill>
                  <a:srgbClr val="3333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B) = P(A)</a:t>
            </a:r>
            <a:r>
              <a:rPr lang="en-US" sz="3200" dirty="0">
                <a:solidFill>
                  <a:srgbClr val="333333"/>
                </a:solidFill>
                <a:latin typeface="Arial" charset="0"/>
                <a:cs typeface="+mn-cs"/>
              </a:rPr>
              <a:t>  	</a:t>
            </a:r>
            <a:r>
              <a:rPr lang="en-US" sz="3200" dirty="0">
                <a:solidFill>
                  <a:srgbClr val="4D4D4D"/>
                </a:solidFill>
                <a:latin typeface="Arial" charset="0"/>
                <a:cs typeface="+mn-cs"/>
              </a:rPr>
              <a:t>or</a:t>
            </a:r>
            <a:r>
              <a:rPr lang="en-US" sz="3200" dirty="0">
                <a:solidFill>
                  <a:srgbClr val="333333"/>
                </a:solidFill>
                <a:latin typeface="Arial" charset="0"/>
                <a:cs typeface="+mn-cs"/>
              </a:rPr>
              <a:t>	</a:t>
            </a:r>
            <a:r>
              <a:rPr lang="en-US" sz="3200" dirty="0">
                <a:solidFill>
                  <a:srgbClr val="3333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P(B|A) = P(B)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200" dirty="0">
                <a:solidFill>
                  <a:srgbClr val="4D4D4D"/>
                </a:solidFill>
                <a:latin typeface="Arial" charset="0"/>
                <a:cs typeface="+mn-cs"/>
              </a:rPr>
              <a:t>Otherwise, they are</a:t>
            </a:r>
            <a:r>
              <a:rPr lang="en-US" sz="3200" dirty="0">
                <a:solidFill>
                  <a:srgbClr val="333333"/>
                </a:solidFill>
                <a:latin typeface="Arial" charset="0"/>
                <a:cs typeface="+mn-cs"/>
              </a:rPr>
              <a:t> </a:t>
            </a:r>
            <a:r>
              <a:rPr lang="en-US" sz="32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dependent</a:t>
            </a:r>
            <a:r>
              <a:rPr lang="en-US" sz="3200" dirty="0">
                <a:solidFill>
                  <a:srgbClr val="CC0000"/>
                </a:solidFill>
                <a:latin typeface="Arial" charset="0"/>
                <a:cs typeface="+mn-cs"/>
              </a:rPr>
              <a:t>.</a:t>
            </a:r>
            <a:endParaRPr lang="en-US" dirty="0">
              <a:solidFill>
                <a:srgbClr val="CC0000"/>
              </a:solidFill>
              <a:latin typeface="Arial" charset="0"/>
              <a:cs typeface="+mn-cs"/>
            </a:endParaRPr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533400" y="4495800"/>
            <a:ext cx="8610600" cy="160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600" dirty="0">
              <a:solidFill>
                <a:srgbClr val="4D4D4D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 autoUpdateAnimBg="0"/>
      <p:bldP spid="11878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077200" cy="990600"/>
          </a:xfrm>
        </p:spPr>
        <p:txBody>
          <a:bodyPr/>
          <a:lstStyle/>
          <a:p>
            <a:pPr eaLnBrk="1" hangingPunct="1"/>
            <a:r>
              <a:rPr lang="en-US" sz="3200" b="1" cap="none" smtClean="0"/>
              <a:t>EXAMPLE 1: INDEPENDENCE</a:t>
            </a:r>
          </a:p>
        </p:txBody>
      </p:sp>
      <p:sp>
        <p:nvSpPr>
          <p:cNvPr id="21606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33400" y="1219200"/>
            <a:ext cx="5486400" cy="152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Toss a fair coin twice. Define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600" smtClean="0"/>
              <a:t>A: head on second toss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600" smtClean="0"/>
              <a:t>B: head on first toss</a:t>
            </a:r>
          </a:p>
        </p:txBody>
      </p:sp>
      <p:grpSp>
        <p:nvGrpSpPr>
          <p:cNvPr id="216067" name="Group 5"/>
          <p:cNvGrpSpPr>
            <a:grpSpLocks/>
          </p:cNvGrpSpPr>
          <p:nvPr/>
        </p:nvGrpSpPr>
        <p:grpSpPr bwMode="auto">
          <a:xfrm>
            <a:off x="7162800" y="228600"/>
            <a:ext cx="1752600" cy="1524000"/>
            <a:chOff x="4512" y="144"/>
            <a:chExt cx="1104" cy="960"/>
          </a:xfrm>
        </p:grpSpPr>
        <p:sp>
          <p:nvSpPr>
            <p:cNvPr id="121862" name="Rectangle 6"/>
            <p:cNvSpPr>
              <a:spLocks noChangeArrowheads="1"/>
            </p:cNvSpPr>
            <p:nvPr/>
          </p:nvSpPr>
          <p:spPr bwMode="auto">
            <a:xfrm>
              <a:off x="4512" y="144"/>
              <a:ext cx="1104" cy="9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16079" name="Picture 7" descr="coin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60" y="204"/>
              <a:ext cx="1010" cy="8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121880" name="Text Box 24"/>
          <p:cNvSpPr txBox="1">
            <a:spLocks noChangeArrowheads="1"/>
          </p:cNvSpPr>
          <p:nvPr/>
        </p:nvSpPr>
        <p:spPr bwMode="auto">
          <a:xfrm>
            <a:off x="1066800" y="4144963"/>
            <a:ext cx="685800" cy="48577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HT</a:t>
            </a:r>
          </a:p>
        </p:txBody>
      </p:sp>
      <p:sp>
        <p:nvSpPr>
          <p:cNvPr id="121881" name="Text Box 25"/>
          <p:cNvSpPr txBox="1">
            <a:spLocks noChangeArrowheads="1"/>
          </p:cNvSpPr>
          <p:nvPr/>
        </p:nvSpPr>
        <p:spPr bwMode="auto">
          <a:xfrm>
            <a:off x="1066800" y="4830763"/>
            <a:ext cx="685800" cy="48577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TH</a:t>
            </a:r>
          </a:p>
        </p:txBody>
      </p:sp>
      <p:sp>
        <p:nvSpPr>
          <p:cNvPr id="121882" name="Text Box 26"/>
          <p:cNvSpPr txBox="1">
            <a:spLocks noChangeArrowheads="1"/>
          </p:cNvSpPr>
          <p:nvPr/>
        </p:nvSpPr>
        <p:spPr bwMode="auto">
          <a:xfrm>
            <a:off x="1066800" y="5440363"/>
            <a:ext cx="685800" cy="48577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TT</a:t>
            </a:r>
          </a:p>
        </p:txBody>
      </p:sp>
      <p:sp>
        <p:nvSpPr>
          <p:cNvPr id="121883" name="Text Box 27"/>
          <p:cNvSpPr txBox="1">
            <a:spLocks noChangeArrowheads="1"/>
          </p:cNvSpPr>
          <p:nvPr/>
        </p:nvSpPr>
        <p:spPr bwMode="auto">
          <a:xfrm>
            <a:off x="2057400" y="3611563"/>
            <a:ext cx="762000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1/4</a:t>
            </a:r>
          </a:p>
        </p:txBody>
      </p:sp>
      <p:sp>
        <p:nvSpPr>
          <p:cNvPr id="121884" name="Text Box 28"/>
          <p:cNvSpPr txBox="1">
            <a:spLocks noChangeArrowheads="1"/>
          </p:cNvSpPr>
          <p:nvPr/>
        </p:nvSpPr>
        <p:spPr bwMode="auto">
          <a:xfrm>
            <a:off x="5181600" y="2925763"/>
            <a:ext cx="2667000" cy="1189037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P(A|B) = ½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P(A|not B) = ½ </a:t>
            </a:r>
          </a:p>
        </p:txBody>
      </p:sp>
      <p:sp>
        <p:nvSpPr>
          <p:cNvPr id="121885" name="Text Box 29"/>
          <p:cNvSpPr txBox="1">
            <a:spLocks noChangeArrowheads="1"/>
          </p:cNvSpPr>
          <p:nvPr/>
        </p:nvSpPr>
        <p:spPr bwMode="auto">
          <a:xfrm>
            <a:off x="990600" y="3459163"/>
            <a:ext cx="762000" cy="48577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333333"/>
                </a:solidFill>
                <a:latin typeface="Arial" charset="0"/>
                <a:cs typeface="+mn-cs"/>
              </a:rPr>
              <a:t>HH</a:t>
            </a:r>
          </a:p>
        </p:txBody>
      </p:sp>
      <p:sp>
        <p:nvSpPr>
          <p:cNvPr id="121886" name="Text Box 30"/>
          <p:cNvSpPr txBox="1">
            <a:spLocks noChangeArrowheads="1"/>
          </p:cNvSpPr>
          <p:nvPr/>
        </p:nvSpPr>
        <p:spPr bwMode="auto">
          <a:xfrm>
            <a:off x="2895600" y="4449763"/>
            <a:ext cx="2743200" cy="2255837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4ECC6"/>
                </a:solidFill>
                <a:latin typeface="Arial" charset="0"/>
              </a:rPr>
              <a:t>P(A) does not change, whether B happens or not…</a:t>
            </a:r>
          </a:p>
        </p:txBody>
      </p:sp>
      <p:grpSp>
        <p:nvGrpSpPr>
          <p:cNvPr id="121889" name="Group 33"/>
          <p:cNvGrpSpPr>
            <a:grpSpLocks/>
          </p:cNvGrpSpPr>
          <p:nvPr/>
        </p:nvGrpSpPr>
        <p:grpSpPr bwMode="auto">
          <a:xfrm>
            <a:off x="5638800" y="4602163"/>
            <a:ext cx="2819400" cy="1401762"/>
            <a:chOff x="3552" y="3072"/>
            <a:chExt cx="1776" cy="883"/>
          </a:xfrm>
        </p:grpSpPr>
        <p:sp>
          <p:nvSpPr>
            <p:cNvPr id="216076" name="Text Box 31"/>
            <p:cNvSpPr txBox="1">
              <a:spLocks noChangeArrowheads="1"/>
            </p:cNvSpPr>
            <p:nvPr/>
          </p:nvSpPr>
          <p:spPr bwMode="auto">
            <a:xfrm>
              <a:off x="3936" y="3072"/>
              <a:ext cx="1392" cy="883"/>
            </a:xfrm>
            <a:prstGeom prst="rect">
              <a:avLst/>
            </a:prstGeom>
            <a:solidFill>
              <a:srgbClr val="CC0000"/>
            </a:solidFill>
            <a:ln w="28575">
              <a:solidFill>
                <a:srgbClr val="F4ECC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4ECC6"/>
                  </a:solidFill>
                  <a:latin typeface="Arial" charset="0"/>
                </a:rPr>
                <a:t>A and B are independent!</a:t>
              </a:r>
            </a:p>
          </p:txBody>
        </p:sp>
        <p:sp>
          <p:nvSpPr>
            <p:cNvPr id="216077" name="Line 32"/>
            <p:cNvSpPr>
              <a:spLocks noChangeShapeType="1"/>
            </p:cNvSpPr>
            <p:nvPr/>
          </p:nvSpPr>
          <p:spPr bwMode="auto">
            <a:xfrm>
              <a:off x="3552" y="340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1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1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188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21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21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1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1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80" grpId="0" animBg="1" autoUpdateAnimBg="0"/>
      <p:bldP spid="121881" grpId="0" animBg="1" autoUpdateAnimBg="0"/>
      <p:bldP spid="121882" grpId="0" animBg="1" autoUpdateAnimBg="0"/>
      <p:bldP spid="121883" grpId="0" autoUpdateAnimBg="0"/>
      <p:bldP spid="121884" grpId="0" build="p" animBg="1" autoUpdateAnimBg="0"/>
      <p:bldP spid="121885" grpId="0" animBg="1" autoUpdateAnimBg="0"/>
      <p:bldP spid="121886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-152400"/>
            <a:ext cx="8001000" cy="1066800"/>
          </a:xfrm>
        </p:spPr>
        <p:txBody>
          <a:bodyPr/>
          <a:lstStyle/>
          <a:p>
            <a:pPr eaLnBrk="1" hangingPunct="1"/>
            <a:r>
              <a:rPr lang="en-US" sz="3200" b="1" cap="none" smtClean="0"/>
              <a:t>EXAMPLE 2: INDEPENDENCE</a:t>
            </a:r>
          </a:p>
        </p:txBody>
      </p:sp>
      <p:sp>
        <p:nvSpPr>
          <p:cNvPr id="21811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33400" y="1066800"/>
            <a:ext cx="82296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A bowl contains five M&amp;Ms</a:t>
            </a:r>
            <a:r>
              <a:rPr lang="en-US" sz="3600" baseline="30000" smtClean="0"/>
              <a:t>®</a:t>
            </a:r>
            <a:r>
              <a:rPr lang="en-US" sz="3600" smtClean="0"/>
              <a:t>, two red and three blue. Randomly select two candies, and define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600" smtClean="0"/>
              <a:t>A: second candy is red.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600" smtClean="0"/>
              <a:t>B: first candy is blue.</a:t>
            </a:r>
          </a:p>
        </p:txBody>
      </p:sp>
      <p:sp>
        <p:nvSpPr>
          <p:cNvPr id="122931" name="Text Box 51"/>
          <p:cNvSpPr txBox="1">
            <a:spLocks noChangeArrowheads="1"/>
          </p:cNvSpPr>
          <p:nvPr/>
        </p:nvSpPr>
        <p:spPr bwMode="auto">
          <a:xfrm>
            <a:off x="2667000" y="3429000"/>
            <a:ext cx="6096000" cy="118903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P(A|B) =P(2</a:t>
            </a:r>
            <a:r>
              <a:rPr lang="en-US" sz="2800" baseline="30000">
                <a:solidFill>
                  <a:srgbClr val="333333"/>
                </a:solidFill>
                <a:latin typeface="Arial" charset="0"/>
                <a:cs typeface="+mn-cs"/>
              </a:rPr>
              <a:t>nd</a:t>
            </a: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 red|1</a:t>
            </a:r>
            <a:r>
              <a:rPr lang="en-US" sz="2800" baseline="30000">
                <a:solidFill>
                  <a:srgbClr val="333333"/>
                </a:solidFill>
                <a:latin typeface="Arial" charset="0"/>
                <a:cs typeface="+mn-cs"/>
              </a:rPr>
              <a:t>st</a:t>
            </a: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 blue)= 2/4 = 1/2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P(A|not B) = P(2</a:t>
            </a:r>
            <a:r>
              <a:rPr lang="en-US" sz="2800" baseline="30000">
                <a:solidFill>
                  <a:srgbClr val="333333"/>
                </a:solidFill>
                <a:latin typeface="Arial" charset="0"/>
                <a:cs typeface="+mn-cs"/>
              </a:rPr>
              <a:t>nd</a:t>
            </a: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 red|1</a:t>
            </a:r>
            <a:r>
              <a:rPr lang="en-US" sz="2800" baseline="30000">
                <a:solidFill>
                  <a:srgbClr val="333333"/>
                </a:solidFill>
                <a:latin typeface="Arial" charset="0"/>
                <a:cs typeface="+mn-cs"/>
              </a:rPr>
              <a:t>st</a:t>
            </a:r>
            <a:r>
              <a:rPr lang="en-US" sz="2800">
                <a:solidFill>
                  <a:srgbClr val="333333"/>
                </a:solidFill>
                <a:latin typeface="Arial" charset="0"/>
                <a:cs typeface="+mn-cs"/>
              </a:rPr>
              <a:t> red) = 1/4</a:t>
            </a:r>
          </a:p>
        </p:txBody>
      </p:sp>
      <p:sp>
        <p:nvSpPr>
          <p:cNvPr id="122932" name="Text Box 52"/>
          <p:cNvSpPr txBox="1">
            <a:spLocks noChangeArrowheads="1"/>
          </p:cNvSpPr>
          <p:nvPr/>
        </p:nvSpPr>
        <p:spPr bwMode="auto">
          <a:xfrm>
            <a:off x="1828800" y="4800600"/>
            <a:ext cx="3124200" cy="1708150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>
                <a:solidFill>
                  <a:srgbClr val="F4ECC6"/>
                </a:solidFill>
                <a:latin typeface="Arial" charset="0"/>
              </a:rPr>
              <a:t>P(A) does change, depending on whether B happens or not…</a:t>
            </a:r>
          </a:p>
        </p:txBody>
      </p:sp>
      <p:grpSp>
        <p:nvGrpSpPr>
          <p:cNvPr id="122933" name="Group 53"/>
          <p:cNvGrpSpPr>
            <a:grpSpLocks/>
          </p:cNvGrpSpPr>
          <p:nvPr/>
        </p:nvGrpSpPr>
        <p:grpSpPr bwMode="auto">
          <a:xfrm>
            <a:off x="4876800" y="5105400"/>
            <a:ext cx="2819400" cy="974725"/>
            <a:chOff x="3552" y="3072"/>
            <a:chExt cx="1776" cy="614"/>
          </a:xfrm>
        </p:grpSpPr>
        <p:sp>
          <p:nvSpPr>
            <p:cNvPr id="218123" name="Text Box 54"/>
            <p:cNvSpPr txBox="1">
              <a:spLocks noChangeArrowheads="1"/>
            </p:cNvSpPr>
            <p:nvPr/>
          </p:nvSpPr>
          <p:spPr bwMode="auto">
            <a:xfrm>
              <a:off x="3936" y="3072"/>
              <a:ext cx="1392" cy="614"/>
            </a:xfrm>
            <a:prstGeom prst="rect">
              <a:avLst/>
            </a:prstGeom>
            <a:solidFill>
              <a:srgbClr val="CC0000"/>
            </a:solidFill>
            <a:ln w="28575">
              <a:solidFill>
                <a:srgbClr val="F4ECC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4ECC6"/>
                  </a:solidFill>
                  <a:latin typeface="Arial" charset="0"/>
                </a:rPr>
                <a:t>A and B are dependent!</a:t>
              </a:r>
            </a:p>
          </p:txBody>
        </p:sp>
        <p:sp>
          <p:nvSpPr>
            <p:cNvPr id="218124" name="Line 55"/>
            <p:cNvSpPr>
              <a:spLocks noChangeShapeType="1"/>
            </p:cNvSpPr>
            <p:nvPr/>
          </p:nvSpPr>
          <p:spPr bwMode="auto">
            <a:xfrm>
              <a:off x="3552" y="340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181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724400"/>
            <a:ext cx="4953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81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191000"/>
            <a:ext cx="49530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812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11594">
            <a:off x="1676400" y="3657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812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3657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812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6482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1" grpId="0" build="p" animBg="1" autoUpdateAnimBg="0"/>
      <p:bldP spid="12293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001000" cy="1143000"/>
          </a:xfrm>
        </p:spPr>
        <p:txBody>
          <a:bodyPr/>
          <a:lstStyle/>
          <a:p>
            <a:pPr eaLnBrk="1" hangingPunct="1"/>
            <a:r>
              <a:rPr lang="en-US" sz="4400" b="1" cap="none" smtClean="0"/>
              <a:t>BASIC CONCEPTS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609600" y="2057400"/>
            <a:ext cx="8229600" cy="3657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smtClean="0"/>
              <a:t>Each simple event will be assigned a probability, measuring “how often” it occurs. </a:t>
            </a:r>
            <a:endParaRPr lang="en-US" sz="4000" smtClean="0">
              <a:solidFill>
                <a:srgbClr val="3333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4000" smtClean="0"/>
              <a:t>The set of all possible experimental outcomes (simple events) is called the </a:t>
            </a:r>
            <a:r>
              <a:rPr lang="en-US" sz="4000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sample space, S.</a:t>
            </a:r>
          </a:p>
        </p:txBody>
      </p:sp>
      <p:grpSp>
        <p:nvGrpSpPr>
          <p:cNvPr id="20483" name="Group 28"/>
          <p:cNvGrpSpPr>
            <a:grpSpLocks/>
          </p:cNvGrpSpPr>
          <p:nvPr/>
        </p:nvGrpSpPr>
        <p:grpSpPr bwMode="auto">
          <a:xfrm>
            <a:off x="7162800" y="152400"/>
            <a:ext cx="1752600" cy="1524000"/>
            <a:chOff x="4512" y="96"/>
            <a:chExt cx="1104" cy="960"/>
          </a:xfrm>
        </p:grpSpPr>
        <p:sp>
          <p:nvSpPr>
            <p:cNvPr id="81949" name="Rectangle 29"/>
            <p:cNvSpPr>
              <a:spLocks noChangeArrowheads="1"/>
            </p:cNvSpPr>
            <p:nvPr/>
          </p:nvSpPr>
          <p:spPr bwMode="auto">
            <a:xfrm>
              <a:off x="4512" y="96"/>
              <a:ext cx="1104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0485" name="Picture 30" descr="dic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4" y="168"/>
              <a:ext cx="960" cy="818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37338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cap="none" smtClean="0"/>
              <a:t>EXAMPLE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85800" y="990600"/>
            <a:ext cx="8229600" cy="1447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die toss:</a:t>
            </a:r>
          </a:p>
          <a:p>
            <a:pPr eaLnBrk="1" hangingPunct="1">
              <a:defRPr/>
            </a:pPr>
            <a:r>
              <a:rPr lang="en-US" sz="4000" smtClean="0"/>
              <a:t>Simple events:		Sample space:</a:t>
            </a:r>
            <a:r>
              <a:rPr lang="en-US" sz="4000" b="1" smtClean="0">
                <a:solidFill>
                  <a:srgbClr val="CC0066"/>
                </a:solidFill>
              </a:rPr>
              <a:t> </a:t>
            </a:r>
          </a:p>
        </p:txBody>
      </p:sp>
      <p:grpSp>
        <p:nvGrpSpPr>
          <p:cNvPr id="22531" name="Group 44"/>
          <p:cNvGrpSpPr>
            <a:grpSpLocks/>
          </p:cNvGrpSpPr>
          <p:nvPr/>
        </p:nvGrpSpPr>
        <p:grpSpPr bwMode="auto">
          <a:xfrm>
            <a:off x="914400" y="3886200"/>
            <a:ext cx="609600" cy="609600"/>
            <a:chOff x="576" y="2448"/>
            <a:chExt cx="384" cy="384"/>
          </a:xfrm>
        </p:grpSpPr>
        <p:sp>
          <p:nvSpPr>
            <p:cNvPr id="82953" name="Rectangle 9"/>
            <p:cNvSpPr>
              <a:spLocks noChangeArrowheads="1"/>
            </p:cNvSpPr>
            <p:nvPr/>
          </p:nvSpPr>
          <p:spPr bwMode="auto">
            <a:xfrm>
              <a:off x="576" y="2448"/>
              <a:ext cx="384" cy="384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2565" name="Picture 8" descr="onedi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2" y="2496"/>
              <a:ext cx="260" cy="292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2982" name="Group 38"/>
          <p:cNvGrpSpPr>
            <a:grpSpLocks/>
          </p:cNvGrpSpPr>
          <p:nvPr/>
        </p:nvGrpSpPr>
        <p:grpSpPr bwMode="auto">
          <a:xfrm>
            <a:off x="1538288" y="2438400"/>
            <a:ext cx="1204912" cy="1752600"/>
            <a:chOff x="969" y="1536"/>
            <a:chExt cx="759" cy="1104"/>
          </a:xfrm>
        </p:grpSpPr>
        <p:sp>
          <p:nvSpPr>
            <p:cNvPr id="82957" name="Text Box 13"/>
            <p:cNvSpPr txBox="1">
              <a:spLocks noChangeArrowheads="1"/>
            </p:cNvSpPr>
            <p:nvPr/>
          </p:nvSpPr>
          <p:spPr bwMode="auto">
            <a:xfrm>
              <a:off x="1392" y="1536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1</a:t>
              </a:r>
            </a:p>
          </p:txBody>
        </p:sp>
        <p:cxnSp>
          <p:nvCxnSpPr>
            <p:cNvPr id="22563" name="AutoShape 19"/>
            <p:cNvCxnSpPr>
              <a:cxnSpLocks noChangeShapeType="1"/>
              <a:stCxn id="82953" idx="3"/>
              <a:endCxn id="82957" idx="1"/>
            </p:cNvCxnSpPr>
            <p:nvPr/>
          </p:nvCxnSpPr>
          <p:spPr bwMode="auto">
            <a:xfrm flipV="1">
              <a:off x="969" y="1689"/>
              <a:ext cx="414" cy="95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983" name="Group 39"/>
          <p:cNvGrpSpPr>
            <a:grpSpLocks/>
          </p:cNvGrpSpPr>
          <p:nvPr/>
        </p:nvGrpSpPr>
        <p:grpSpPr bwMode="auto">
          <a:xfrm>
            <a:off x="1538288" y="3048000"/>
            <a:ext cx="1204912" cy="1143000"/>
            <a:chOff x="969" y="1920"/>
            <a:chExt cx="759" cy="720"/>
          </a:xfrm>
        </p:grpSpPr>
        <p:sp>
          <p:nvSpPr>
            <p:cNvPr id="82958" name="Text Box 14"/>
            <p:cNvSpPr txBox="1">
              <a:spLocks noChangeArrowheads="1"/>
            </p:cNvSpPr>
            <p:nvPr/>
          </p:nvSpPr>
          <p:spPr bwMode="auto">
            <a:xfrm>
              <a:off x="1392" y="1920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2</a:t>
              </a:r>
            </a:p>
          </p:txBody>
        </p:sp>
        <p:cxnSp>
          <p:nvCxnSpPr>
            <p:cNvPr id="22561" name="AutoShape 20"/>
            <p:cNvCxnSpPr>
              <a:cxnSpLocks noChangeShapeType="1"/>
              <a:stCxn id="82953" idx="3"/>
              <a:endCxn id="82958" idx="1"/>
            </p:cNvCxnSpPr>
            <p:nvPr/>
          </p:nvCxnSpPr>
          <p:spPr bwMode="auto">
            <a:xfrm flipV="1">
              <a:off x="969" y="2073"/>
              <a:ext cx="414" cy="56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984" name="Group 40"/>
          <p:cNvGrpSpPr>
            <a:grpSpLocks/>
          </p:cNvGrpSpPr>
          <p:nvPr/>
        </p:nvGrpSpPr>
        <p:grpSpPr bwMode="auto">
          <a:xfrm>
            <a:off x="1538288" y="3733800"/>
            <a:ext cx="1204912" cy="485775"/>
            <a:chOff x="969" y="2352"/>
            <a:chExt cx="759" cy="306"/>
          </a:xfrm>
        </p:grpSpPr>
        <p:sp>
          <p:nvSpPr>
            <p:cNvPr id="82959" name="Text Box 15"/>
            <p:cNvSpPr txBox="1">
              <a:spLocks noChangeArrowheads="1"/>
            </p:cNvSpPr>
            <p:nvPr/>
          </p:nvSpPr>
          <p:spPr bwMode="auto">
            <a:xfrm>
              <a:off x="1392" y="2352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3</a:t>
              </a:r>
            </a:p>
          </p:txBody>
        </p:sp>
        <p:cxnSp>
          <p:nvCxnSpPr>
            <p:cNvPr id="22559" name="AutoShape 21"/>
            <p:cNvCxnSpPr>
              <a:cxnSpLocks noChangeShapeType="1"/>
              <a:stCxn id="82953" idx="3"/>
              <a:endCxn id="82959" idx="1"/>
            </p:cNvCxnSpPr>
            <p:nvPr/>
          </p:nvCxnSpPr>
          <p:spPr bwMode="auto">
            <a:xfrm flipV="1">
              <a:off x="969" y="2505"/>
              <a:ext cx="414" cy="13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985" name="Group 41"/>
          <p:cNvGrpSpPr>
            <a:grpSpLocks/>
          </p:cNvGrpSpPr>
          <p:nvPr/>
        </p:nvGrpSpPr>
        <p:grpSpPr bwMode="auto">
          <a:xfrm>
            <a:off x="1538288" y="4191000"/>
            <a:ext cx="1204912" cy="638175"/>
            <a:chOff x="969" y="2640"/>
            <a:chExt cx="759" cy="402"/>
          </a:xfrm>
        </p:grpSpPr>
        <p:sp>
          <p:nvSpPr>
            <p:cNvPr id="82960" name="Text Box 16"/>
            <p:cNvSpPr txBox="1">
              <a:spLocks noChangeArrowheads="1"/>
            </p:cNvSpPr>
            <p:nvPr/>
          </p:nvSpPr>
          <p:spPr bwMode="auto">
            <a:xfrm>
              <a:off x="1392" y="2736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4</a:t>
              </a:r>
            </a:p>
          </p:txBody>
        </p:sp>
        <p:cxnSp>
          <p:nvCxnSpPr>
            <p:cNvPr id="22557" name="AutoShape 22"/>
            <p:cNvCxnSpPr>
              <a:cxnSpLocks noChangeShapeType="1"/>
              <a:stCxn id="82953" idx="3"/>
              <a:endCxn id="82960" idx="1"/>
            </p:cNvCxnSpPr>
            <p:nvPr/>
          </p:nvCxnSpPr>
          <p:spPr bwMode="auto">
            <a:xfrm>
              <a:off x="969" y="2640"/>
              <a:ext cx="414" cy="24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986" name="Group 42"/>
          <p:cNvGrpSpPr>
            <a:grpSpLocks/>
          </p:cNvGrpSpPr>
          <p:nvPr/>
        </p:nvGrpSpPr>
        <p:grpSpPr bwMode="auto">
          <a:xfrm>
            <a:off x="1538288" y="4191000"/>
            <a:ext cx="1204912" cy="1247775"/>
            <a:chOff x="969" y="2640"/>
            <a:chExt cx="759" cy="786"/>
          </a:xfrm>
        </p:grpSpPr>
        <p:sp>
          <p:nvSpPr>
            <p:cNvPr id="82961" name="Text Box 17"/>
            <p:cNvSpPr txBox="1">
              <a:spLocks noChangeArrowheads="1"/>
            </p:cNvSpPr>
            <p:nvPr/>
          </p:nvSpPr>
          <p:spPr bwMode="auto">
            <a:xfrm>
              <a:off x="1392" y="3120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5</a:t>
              </a:r>
            </a:p>
          </p:txBody>
        </p:sp>
        <p:cxnSp>
          <p:nvCxnSpPr>
            <p:cNvPr id="22555" name="AutoShape 23"/>
            <p:cNvCxnSpPr>
              <a:cxnSpLocks noChangeShapeType="1"/>
              <a:stCxn id="82953" idx="3"/>
              <a:endCxn id="82961" idx="1"/>
            </p:cNvCxnSpPr>
            <p:nvPr/>
          </p:nvCxnSpPr>
          <p:spPr bwMode="auto">
            <a:xfrm>
              <a:off x="969" y="2640"/>
              <a:ext cx="414" cy="633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987" name="Group 43"/>
          <p:cNvGrpSpPr>
            <a:grpSpLocks/>
          </p:cNvGrpSpPr>
          <p:nvPr/>
        </p:nvGrpSpPr>
        <p:grpSpPr bwMode="auto">
          <a:xfrm>
            <a:off x="1538288" y="4191000"/>
            <a:ext cx="1204912" cy="1933575"/>
            <a:chOff x="969" y="2640"/>
            <a:chExt cx="759" cy="1218"/>
          </a:xfrm>
        </p:grpSpPr>
        <p:sp>
          <p:nvSpPr>
            <p:cNvPr id="82962" name="Text Box 18"/>
            <p:cNvSpPr txBox="1">
              <a:spLocks noChangeArrowheads="1"/>
            </p:cNvSpPr>
            <p:nvPr/>
          </p:nvSpPr>
          <p:spPr bwMode="auto">
            <a:xfrm>
              <a:off x="1392" y="3552"/>
              <a:ext cx="336" cy="306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333333"/>
                  </a:solidFill>
                  <a:latin typeface="Arial" charset="0"/>
                  <a:cs typeface="+mn-cs"/>
                </a:rPr>
                <a:t>6</a:t>
              </a:r>
            </a:p>
          </p:txBody>
        </p:sp>
        <p:cxnSp>
          <p:nvCxnSpPr>
            <p:cNvPr id="22553" name="AutoShape 24"/>
            <p:cNvCxnSpPr>
              <a:cxnSpLocks noChangeShapeType="1"/>
              <a:stCxn id="82953" idx="3"/>
              <a:endCxn id="82962" idx="1"/>
            </p:cNvCxnSpPr>
            <p:nvPr/>
          </p:nvCxnSpPr>
          <p:spPr bwMode="auto">
            <a:xfrm>
              <a:off x="969" y="2640"/>
              <a:ext cx="414" cy="106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82970" name="Text Box 26"/>
          <p:cNvSpPr txBox="1">
            <a:spLocks noChangeArrowheads="1"/>
          </p:cNvSpPr>
          <p:nvPr/>
        </p:nvSpPr>
        <p:spPr bwMode="auto">
          <a:xfrm>
            <a:off x="3048000" y="2414588"/>
            <a:ext cx="1219200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aseline="-25000">
                <a:solidFill>
                  <a:srgbClr val="CC0000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aseline="-25000">
                <a:solidFill>
                  <a:srgbClr val="CC0000"/>
                </a:solidFill>
                <a:latin typeface="Arial" charset="0"/>
              </a:rPr>
              <a:t>2</a:t>
            </a:r>
            <a:endParaRPr lang="en-US" sz="28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aseline="-25000">
                <a:solidFill>
                  <a:srgbClr val="CC0000"/>
                </a:solidFill>
                <a:latin typeface="Arial" charset="0"/>
              </a:rPr>
              <a:t>3</a:t>
            </a:r>
            <a:endParaRPr lang="en-US" sz="28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aseline="-25000">
                <a:solidFill>
                  <a:srgbClr val="CC0000"/>
                </a:solidFill>
                <a:latin typeface="Arial" charset="0"/>
              </a:rPr>
              <a:t>4</a:t>
            </a:r>
            <a:endParaRPr lang="en-US" sz="28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aseline="-25000">
                <a:solidFill>
                  <a:srgbClr val="CC0000"/>
                </a:solidFill>
                <a:latin typeface="Arial" charset="0"/>
              </a:rPr>
              <a:t>5</a:t>
            </a:r>
            <a:endParaRPr lang="en-US" sz="28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aseline="-25000">
                <a:solidFill>
                  <a:srgbClr val="CC0000"/>
                </a:solidFill>
                <a:latin typeface="Arial" charset="0"/>
              </a:rPr>
              <a:t>6</a:t>
            </a:r>
            <a:endParaRPr lang="en-US" sz="28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280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82971" name="Text Box 27"/>
          <p:cNvSpPr txBox="1">
            <a:spLocks noChangeArrowheads="1"/>
          </p:cNvSpPr>
          <p:nvPr/>
        </p:nvSpPr>
        <p:spPr bwMode="auto">
          <a:xfrm>
            <a:off x="4038600" y="2697163"/>
            <a:ext cx="495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33"/>
                </a:solidFill>
                <a:latin typeface="Arial" charset="0"/>
              </a:rPr>
              <a:t>S ={E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1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2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3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4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5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6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}</a:t>
            </a:r>
          </a:p>
        </p:txBody>
      </p:sp>
      <p:grpSp>
        <p:nvGrpSpPr>
          <p:cNvPr id="82981" name="Group 37"/>
          <p:cNvGrpSpPr>
            <a:grpSpLocks/>
          </p:cNvGrpSpPr>
          <p:nvPr/>
        </p:nvGrpSpPr>
        <p:grpSpPr bwMode="auto">
          <a:xfrm>
            <a:off x="4343400" y="3429000"/>
            <a:ext cx="4114800" cy="2667000"/>
            <a:chOff x="2736" y="2160"/>
            <a:chExt cx="2592" cy="1680"/>
          </a:xfrm>
        </p:grpSpPr>
        <p:sp>
          <p:nvSpPr>
            <p:cNvPr id="82972" name="Rectangle 28"/>
            <p:cNvSpPr>
              <a:spLocks noChangeArrowheads="1"/>
            </p:cNvSpPr>
            <p:nvPr/>
          </p:nvSpPr>
          <p:spPr bwMode="auto">
            <a:xfrm>
              <a:off x="2736" y="2160"/>
              <a:ext cx="2592" cy="1680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82973" name="Text Box 29"/>
            <p:cNvSpPr txBox="1">
              <a:spLocks noChangeArrowheads="1"/>
            </p:cNvSpPr>
            <p:nvPr/>
          </p:nvSpPr>
          <p:spPr bwMode="auto">
            <a:xfrm>
              <a:off x="5088" y="2160"/>
              <a:ext cx="240" cy="327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 b="1">
                  <a:solidFill>
                    <a:srgbClr val="3333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+mn-cs"/>
                </a:rPr>
                <a:t>S</a:t>
              </a:r>
            </a:p>
          </p:txBody>
        </p:sp>
        <p:sp>
          <p:nvSpPr>
            <p:cNvPr id="22546" name="Text Box 31"/>
            <p:cNvSpPr txBox="1">
              <a:spLocks noChangeArrowheads="1"/>
            </p:cNvSpPr>
            <p:nvPr/>
          </p:nvSpPr>
          <p:spPr bwMode="auto">
            <a:xfrm>
              <a:off x="3024" y="2352"/>
              <a:ext cx="480" cy="327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2800" b="1">
                  <a:solidFill>
                    <a:srgbClr val="CC0000"/>
                  </a:solidFill>
                  <a:latin typeface="Arial" charset="0"/>
                </a:rPr>
                <a:t>E</a:t>
              </a:r>
              <a:r>
                <a:rPr lang="en-US" sz="2800" b="1" baseline="-25000">
                  <a:solidFill>
                    <a:srgbClr val="CC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2547" name="Text Box 32"/>
            <p:cNvSpPr txBox="1">
              <a:spLocks noChangeArrowheads="1"/>
            </p:cNvSpPr>
            <p:nvPr/>
          </p:nvSpPr>
          <p:spPr bwMode="auto">
            <a:xfrm>
              <a:off x="4560" y="3168"/>
              <a:ext cx="480" cy="327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2800" b="1">
                  <a:solidFill>
                    <a:srgbClr val="CC0000"/>
                  </a:solidFill>
                  <a:latin typeface="Arial" charset="0"/>
                </a:rPr>
                <a:t>E</a:t>
              </a:r>
              <a:r>
                <a:rPr lang="en-US" sz="2800" b="1" baseline="-25000">
                  <a:solidFill>
                    <a:srgbClr val="CC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22548" name="Text Box 33"/>
            <p:cNvSpPr txBox="1">
              <a:spLocks noChangeArrowheads="1"/>
            </p:cNvSpPr>
            <p:nvPr/>
          </p:nvSpPr>
          <p:spPr bwMode="auto">
            <a:xfrm>
              <a:off x="3024" y="3120"/>
              <a:ext cx="480" cy="327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2800" b="1">
                  <a:solidFill>
                    <a:srgbClr val="CC0000"/>
                  </a:solidFill>
                  <a:latin typeface="Arial" charset="0"/>
                </a:rPr>
                <a:t>E</a:t>
              </a:r>
              <a:r>
                <a:rPr lang="en-US" sz="2800" b="1" baseline="-25000">
                  <a:solidFill>
                    <a:srgbClr val="CC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2549" name="Text Box 34"/>
            <p:cNvSpPr txBox="1">
              <a:spLocks noChangeArrowheads="1"/>
            </p:cNvSpPr>
            <p:nvPr/>
          </p:nvSpPr>
          <p:spPr bwMode="auto">
            <a:xfrm>
              <a:off x="3744" y="2400"/>
              <a:ext cx="480" cy="327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2800" b="1">
                  <a:solidFill>
                    <a:srgbClr val="CC0000"/>
                  </a:solidFill>
                  <a:latin typeface="Arial" charset="0"/>
                </a:rPr>
                <a:t>E</a:t>
              </a:r>
              <a:r>
                <a:rPr lang="en-US" sz="2800" b="1" baseline="-25000">
                  <a:solidFill>
                    <a:srgbClr val="CC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2550" name="Text Box 35"/>
            <p:cNvSpPr txBox="1">
              <a:spLocks noChangeArrowheads="1"/>
            </p:cNvSpPr>
            <p:nvPr/>
          </p:nvSpPr>
          <p:spPr bwMode="auto">
            <a:xfrm>
              <a:off x="3840" y="3216"/>
              <a:ext cx="480" cy="327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2800" b="1">
                  <a:solidFill>
                    <a:srgbClr val="CC0000"/>
                  </a:solidFill>
                  <a:latin typeface="Arial" charset="0"/>
                </a:rPr>
                <a:t>E</a:t>
              </a:r>
              <a:r>
                <a:rPr lang="en-US" sz="2800" b="1" baseline="-25000">
                  <a:solidFill>
                    <a:srgbClr val="CC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22551" name="Text Box 36"/>
            <p:cNvSpPr txBox="1">
              <a:spLocks noChangeArrowheads="1"/>
            </p:cNvSpPr>
            <p:nvPr/>
          </p:nvSpPr>
          <p:spPr bwMode="auto">
            <a:xfrm>
              <a:off x="4272" y="2688"/>
              <a:ext cx="480" cy="327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sz="2800" b="1">
                  <a:solidFill>
                    <a:srgbClr val="CC0000"/>
                  </a:solidFill>
                  <a:latin typeface="Arial" charset="0"/>
                </a:rPr>
                <a:t>E</a:t>
              </a:r>
              <a:r>
                <a:rPr lang="en-US" sz="2800" b="1" baseline="-25000">
                  <a:solidFill>
                    <a:srgbClr val="CC0000"/>
                  </a:solidFill>
                  <a:latin typeface="Arial" charset="0"/>
                </a:rPr>
                <a:t>5</a:t>
              </a:r>
            </a:p>
          </p:txBody>
        </p:sp>
      </p:grpSp>
      <p:grpSp>
        <p:nvGrpSpPr>
          <p:cNvPr id="22541" name="Group 56"/>
          <p:cNvGrpSpPr>
            <a:grpSpLocks/>
          </p:cNvGrpSpPr>
          <p:nvPr/>
        </p:nvGrpSpPr>
        <p:grpSpPr bwMode="auto">
          <a:xfrm>
            <a:off x="7162800" y="152400"/>
            <a:ext cx="1752600" cy="1524000"/>
            <a:chOff x="4512" y="96"/>
            <a:chExt cx="1104" cy="960"/>
          </a:xfrm>
        </p:grpSpPr>
        <p:sp>
          <p:nvSpPr>
            <p:cNvPr id="83001" name="Rectangle 57"/>
            <p:cNvSpPr>
              <a:spLocks noChangeArrowheads="1"/>
            </p:cNvSpPr>
            <p:nvPr/>
          </p:nvSpPr>
          <p:spPr bwMode="auto">
            <a:xfrm>
              <a:off x="4512" y="96"/>
              <a:ext cx="1104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2543" name="Picture 58" descr="dic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84" y="168"/>
              <a:ext cx="960" cy="818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2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2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2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2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70" grpId="0" autoUpdateAnimBg="0"/>
      <p:bldP spid="8297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620000" cy="914400"/>
          </a:xfrm>
        </p:spPr>
        <p:txBody>
          <a:bodyPr/>
          <a:lstStyle/>
          <a:p>
            <a:pPr eaLnBrk="1" hangingPunct="1"/>
            <a:r>
              <a:rPr lang="en-US" sz="4400" b="1" cap="none" smtClean="0"/>
              <a:t>BASIC CONCEPTS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1295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400" smtClean="0"/>
              <a:t>An </a:t>
            </a:r>
            <a:r>
              <a:rPr lang="en-US" sz="34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event</a:t>
            </a:r>
            <a:r>
              <a:rPr lang="en-US" sz="3400" smtClean="0"/>
              <a:t> is a collection of one or more </a:t>
            </a:r>
            <a:r>
              <a:rPr lang="en-US" sz="3400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simple events. </a:t>
            </a:r>
            <a:endParaRPr lang="en-US" sz="3400" smtClean="0"/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609600" y="3048000"/>
            <a:ext cx="37338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The die toss:</a:t>
            </a:r>
          </a:p>
          <a:p>
            <a:pPr lvl="1">
              <a:buFontTx/>
              <a:buChar char="–"/>
              <a:defRPr/>
            </a:pPr>
            <a:r>
              <a:rPr lang="en-US" sz="2800">
                <a:solidFill>
                  <a:srgbClr val="CC0000"/>
                </a:solidFill>
                <a:latin typeface="Arial" charset="0"/>
                <a:cs typeface="+mn-cs"/>
              </a:rPr>
              <a:t>A: an odd number</a:t>
            </a:r>
          </a:p>
          <a:p>
            <a:pPr lvl="1">
              <a:buFontTx/>
              <a:buChar char="–"/>
              <a:defRPr/>
            </a:pPr>
            <a:r>
              <a:rPr lang="en-US" sz="2800">
                <a:solidFill>
                  <a:srgbClr val="CC0000"/>
                </a:solidFill>
                <a:latin typeface="Arial" charset="0"/>
                <a:cs typeface="+mn-cs"/>
              </a:rPr>
              <a:t>B: a number &gt; 2</a:t>
            </a:r>
          </a:p>
        </p:txBody>
      </p:sp>
      <p:grpSp>
        <p:nvGrpSpPr>
          <p:cNvPr id="24580" name="Group 40"/>
          <p:cNvGrpSpPr>
            <a:grpSpLocks/>
          </p:cNvGrpSpPr>
          <p:nvPr/>
        </p:nvGrpSpPr>
        <p:grpSpPr bwMode="auto">
          <a:xfrm>
            <a:off x="4572000" y="2438400"/>
            <a:ext cx="4114800" cy="2667000"/>
            <a:chOff x="2880" y="1536"/>
            <a:chExt cx="2592" cy="1680"/>
          </a:xfrm>
        </p:grpSpPr>
        <p:sp>
          <p:nvSpPr>
            <p:cNvPr id="83978" name="Rectangle 10"/>
            <p:cNvSpPr>
              <a:spLocks noChangeArrowheads="1"/>
            </p:cNvSpPr>
            <p:nvPr/>
          </p:nvSpPr>
          <p:spPr bwMode="auto">
            <a:xfrm>
              <a:off x="2880" y="1536"/>
              <a:ext cx="2592" cy="1680"/>
            </a:xfrm>
            <a:prstGeom prst="rect">
              <a:avLst/>
            </a:prstGeom>
            <a:solidFill>
              <a:srgbClr val="DDDDDD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5232" y="1536"/>
              <a:ext cx="240" cy="333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 b="1">
                  <a:solidFill>
                    <a:srgbClr val="3333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+mn-cs"/>
                </a:rPr>
                <a:t>S</a:t>
              </a:r>
            </a:p>
          </p:txBody>
        </p:sp>
      </p:grpSp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762000" y="4724400"/>
            <a:ext cx="312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33"/>
                </a:solidFill>
                <a:latin typeface="Arial" charset="0"/>
              </a:rPr>
              <a:t>A ={E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1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3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5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}</a:t>
            </a:r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838200" y="5486400"/>
            <a:ext cx="350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33"/>
                </a:solidFill>
                <a:latin typeface="Arial" charset="0"/>
              </a:rPr>
              <a:t>B ={E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3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4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 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5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,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E</a:t>
            </a:r>
            <a:r>
              <a:rPr lang="en-US" sz="3200" b="1" baseline="-25000">
                <a:solidFill>
                  <a:srgbClr val="333333"/>
                </a:solidFill>
                <a:latin typeface="Arial" charset="0"/>
              </a:rPr>
              <a:t>6</a:t>
            </a:r>
            <a:r>
              <a:rPr lang="en-US" sz="3200" b="1">
                <a:solidFill>
                  <a:srgbClr val="333333"/>
                </a:solidFill>
                <a:latin typeface="Arial" charset="0"/>
              </a:rPr>
              <a:t>}</a:t>
            </a:r>
          </a:p>
        </p:txBody>
      </p:sp>
      <p:grpSp>
        <p:nvGrpSpPr>
          <p:cNvPr id="84007" name="Group 39"/>
          <p:cNvGrpSpPr>
            <a:grpSpLocks/>
          </p:cNvGrpSpPr>
          <p:nvPr/>
        </p:nvGrpSpPr>
        <p:grpSpPr bwMode="auto">
          <a:xfrm>
            <a:off x="4267200" y="2590800"/>
            <a:ext cx="4114800" cy="3186113"/>
            <a:chOff x="2736" y="1632"/>
            <a:chExt cx="2592" cy="2007"/>
          </a:xfrm>
        </p:grpSpPr>
        <p:grpSp>
          <p:nvGrpSpPr>
            <p:cNvPr id="24598" name="Group 37"/>
            <p:cNvGrpSpPr>
              <a:grpSpLocks/>
            </p:cNvGrpSpPr>
            <p:nvPr/>
          </p:nvGrpSpPr>
          <p:grpSpPr bwMode="auto">
            <a:xfrm>
              <a:off x="3696" y="1632"/>
              <a:ext cx="1632" cy="1536"/>
              <a:chOff x="3696" y="1632"/>
              <a:chExt cx="1632" cy="1536"/>
            </a:xfrm>
          </p:grpSpPr>
          <p:sp>
            <p:nvSpPr>
              <p:cNvPr id="24600" name="Oval 22" descr="Light downward diagonal"/>
              <p:cNvSpPr>
                <a:spLocks noChangeArrowheads="1"/>
              </p:cNvSpPr>
              <p:nvPr/>
            </p:nvSpPr>
            <p:spPr bwMode="auto">
              <a:xfrm>
                <a:off x="3696" y="1632"/>
                <a:ext cx="1632" cy="1536"/>
              </a:xfrm>
              <a:prstGeom prst="ellipse">
                <a:avLst/>
              </a:prstGeom>
              <a:pattFill prst="ltDnDiag">
                <a:fgClr>
                  <a:srgbClr val="CC0000"/>
                </a:fgClr>
                <a:bgClr>
                  <a:srgbClr val="FFFFFF"/>
                </a:bgClr>
              </a:patt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latin typeface="Arial" charset="0"/>
                </a:endParaRPr>
              </a:p>
            </p:txBody>
          </p:sp>
          <p:sp>
            <p:nvSpPr>
              <p:cNvPr id="83991" name="Text Box 23"/>
              <p:cNvSpPr txBox="1">
                <a:spLocks noChangeArrowheads="1"/>
              </p:cNvSpPr>
              <p:nvPr/>
            </p:nvSpPr>
            <p:spPr bwMode="auto">
              <a:xfrm>
                <a:off x="4992" y="2256"/>
                <a:ext cx="33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800" b="1">
                    <a:solidFill>
                      <a:srgbClr val="333333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+mn-cs"/>
                  </a:rPr>
                  <a:t>B</a:t>
                </a:r>
              </a:p>
            </p:txBody>
          </p:sp>
        </p:grpSp>
        <p:cxnSp>
          <p:nvCxnSpPr>
            <p:cNvPr id="24599" name="AutoShape 26"/>
            <p:cNvCxnSpPr>
              <a:cxnSpLocks noChangeShapeType="1"/>
              <a:stCxn id="83988" idx="3"/>
              <a:endCxn id="24600" idx="3"/>
            </p:cNvCxnSpPr>
            <p:nvPr/>
          </p:nvCxnSpPr>
          <p:spPr bwMode="auto">
            <a:xfrm flipV="1">
              <a:off x="2736" y="2943"/>
              <a:ext cx="1199" cy="696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84006" name="Group 38"/>
          <p:cNvGrpSpPr>
            <a:grpSpLocks/>
          </p:cNvGrpSpPr>
          <p:nvPr/>
        </p:nvGrpSpPr>
        <p:grpSpPr bwMode="auto">
          <a:xfrm>
            <a:off x="3810000" y="2514600"/>
            <a:ext cx="3962400" cy="2500313"/>
            <a:chOff x="2448" y="1584"/>
            <a:chExt cx="2496" cy="1575"/>
          </a:xfrm>
        </p:grpSpPr>
        <p:grpSp>
          <p:nvGrpSpPr>
            <p:cNvPr id="24594" name="Group 36"/>
            <p:cNvGrpSpPr>
              <a:grpSpLocks/>
            </p:cNvGrpSpPr>
            <p:nvPr/>
          </p:nvGrpSpPr>
          <p:grpSpPr bwMode="auto">
            <a:xfrm>
              <a:off x="3024" y="1584"/>
              <a:ext cx="1920" cy="1056"/>
              <a:chOff x="3024" y="1584"/>
              <a:chExt cx="1920" cy="1056"/>
            </a:xfrm>
          </p:grpSpPr>
          <p:sp>
            <p:nvSpPr>
              <p:cNvPr id="24596" name="Oval 21"/>
              <p:cNvSpPr>
                <a:spLocks noChangeArrowheads="1"/>
              </p:cNvSpPr>
              <p:nvPr/>
            </p:nvSpPr>
            <p:spPr bwMode="auto">
              <a:xfrm>
                <a:off x="3024" y="1584"/>
                <a:ext cx="1920" cy="1056"/>
              </a:xfrm>
              <a:prstGeom prst="ellipse">
                <a:avLst/>
              </a:prstGeom>
              <a:solidFill>
                <a:srgbClr val="DDDDDD">
                  <a:alpha val="50195"/>
                </a:srgbClr>
              </a:solidFill>
              <a:ln w="2857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h-TH">
                  <a:latin typeface="Arial" charset="0"/>
                </a:endParaRPr>
              </a:p>
            </p:txBody>
          </p:sp>
          <p:sp>
            <p:nvSpPr>
              <p:cNvPr id="83992" name="Text Box 24"/>
              <p:cNvSpPr txBox="1">
                <a:spLocks noChangeArrowheads="1"/>
              </p:cNvSpPr>
              <p:nvPr/>
            </p:nvSpPr>
            <p:spPr bwMode="auto">
              <a:xfrm>
                <a:off x="3264" y="2064"/>
                <a:ext cx="28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800" b="1">
                    <a:solidFill>
                      <a:srgbClr val="333333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+mn-cs"/>
                  </a:rPr>
                  <a:t>A</a:t>
                </a:r>
              </a:p>
            </p:txBody>
          </p:sp>
        </p:grpSp>
        <p:cxnSp>
          <p:nvCxnSpPr>
            <p:cNvPr id="24595" name="AutoShape 25"/>
            <p:cNvCxnSpPr>
              <a:cxnSpLocks noChangeShapeType="1"/>
              <a:stCxn id="83987" idx="3"/>
              <a:endCxn id="24596" idx="2"/>
            </p:cNvCxnSpPr>
            <p:nvPr/>
          </p:nvCxnSpPr>
          <p:spPr bwMode="auto">
            <a:xfrm flipV="1">
              <a:off x="2448" y="2112"/>
              <a:ext cx="567" cy="1047"/>
            </a:xfrm>
            <a:prstGeom prst="curvedConnector3">
              <a:avLst>
                <a:gd name="adj1" fmla="val 50792"/>
              </a:avLst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4585" name="Text Box 12"/>
          <p:cNvSpPr txBox="1">
            <a:spLocks noChangeArrowheads="1"/>
          </p:cNvSpPr>
          <p:nvPr/>
        </p:nvSpPr>
        <p:spPr bwMode="auto">
          <a:xfrm>
            <a:off x="5029200" y="27432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="1" baseline="-25000">
                <a:solidFill>
                  <a:srgbClr val="CC0000"/>
                </a:solidFill>
                <a:latin typeface="Arial" charset="0"/>
              </a:rPr>
              <a:t>1</a:t>
            </a:r>
          </a:p>
        </p:txBody>
      </p:sp>
      <p:sp>
        <p:nvSpPr>
          <p:cNvPr id="24586" name="Text Box 13"/>
          <p:cNvSpPr txBox="1">
            <a:spLocks noChangeArrowheads="1"/>
          </p:cNvSpPr>
          <p:nvPr/>
        </p:nvSpPr>
        <p:spPr bwMode="auto">
          <a:xfrm>
            <a:off x="7467600" y="4038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="1" baseline="-25000">
                <a:solidFill>
                  <a:srgbClr val="CC0000"/>
                </a:solidFill>
                <a:latin typeface="Arial" charset="0"/>
              </a:rPr>
              <a:t>6</a:t>
            </a:r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5029200" y="39624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="1" baseline="-25000">
                <a:solidFill>
                  <a:srgbClr val="CC0000"/>
                </a:solidFill>
                <a:latin typeface="Arial" charset="0"/>
              </a:rPr>
              <a:t>2</a:t>
            </a:r>
          </a:p>
        </p:txBody>
      </p:sp>
      <p:sp>
        <p:nvSpPr>
          <p:cNvPr id="24588" name="Text Box 15"/>
          <p:cNvSpPr txBox="1">
            <a:spLocks noChangeArrowheads="1"/>
          </p:cNvSpPr>
          <p:nvPr/>
        </p:nvSpPr>
        <p:spPr bwMode="auto">
          <a:xfrm>
            <a:off x="6172200" y="28194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="1" baseline="-250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24589" name="Text Box 16"/>
          <p:cNvSpPr txBox="1">
            <a:spLocks noChangeArrowheads="1"/>
          </p:cNvSpPr>
          <p:nvPr/>
        </p:nvSpPr>
        <p:spPr bwMode="auto">
          <a:xfrm>
            <a:off x="6324600" y="41148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="1" baseline="-25000">
                <a:solidFill>
                  <a:srgbClr val="CC0000"/>
                </a:solidFill>
                <a:latin typeface="Arial" charset="0"/>
              </a:rPr>
              <a:t>4</a:t>
            </a:r>
          </a:p>
        </p:txBody>
      </p:sp>
      <p:sp>
        <p:nvSpPr>
          <p:cNvPr id="24590" name="Text Box 17"/>
          <p:cNvSpPr txBox="1">
            <a:spLocks noChangeArrowheads="1"/>
          </p:cNvSpPr>
          <p:nvPr/>
        </p:nvSpPr>
        <p:spPr bwMode="auto">
          <a:xfrm>
            <a:off x="7010400" y="3276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CC0000"/>
                </a:solidFill>
                <a:latin typeface="Arial" charset="0"/>
              </a:rPr>
              <a:t>E</a:t>
            </a:r>
            <a:r>
              <a:rPr lang="en-US" sz="2800" b="1" baseline="-250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grpSp>
        <p:nvGrpSpPr>
          <p:cNvPr id="24591" name="Group 52"/>
          <p:cNvGrpSpPr>
            <a:grpSpLocks/>
          </p:cNvGrpSpPr>
          <p:nvPr/>
        </p:nvGrpSpPr>
        <p:grpSpPr bwMode="auto">
          <a:xfrm>
            <a:off x="7162800" y="152400"/>
            <a:ext cx="1752600" cy="1524000"/>
            <a:chOff x="4512" y="96"/>
            <a:chExt cx="1104" cy="960"/>
          </a:xfrm>
        </p:grpSpPr>
        <p:sp>
          <p:nvSpPr>
            <p:cNvPr id="84021" name="Rectangle 53"/>
            <p:cNvSpPr>
              <a:spLocks noChangeArrowheads="1"/>
            </p:cNvSpPr>
            <p:nvPr/>
          </p:nvSpPr>
          <p:spPr bwMode="auto">
            <a:xfrm>
              <a:off x="4512" y="96"/>
              <a:ext cx="1104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4593" name="Picture 54" descr="dic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4" y="168"/>
              <a:ext cx="960" cy="818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4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4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6" grpId="0" autoUpdateAnimBg="0"/>
      <p:bldP spid="83987" grpId="0" autoUpdateAnimBg="0"/>
      <p:bldP spid="8398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5" name="Rectangle 57"/>
          <p:cNvSpPr>
            <a:spLocks noChangeArrowheads="1"/>
          </p:cNvSpPr>
          <p:nvPr/>
        </p:nvSpPr>
        <p:spPr bwMode="auto">
          <a:xfrm>
            <a:off x="914400" y="5029200"/>
            <a:ext cx="3810000" cy="114300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latin typeface="Arial" charset="0"/>
            </a:endParaRPr>
          </a:p>
        </p:txBody>
      </p:sp>
      <p:sp>
        <p:nvSpPr>
          <p:cNvPr id="12342" name="Rectangle 54"/>
          <p:cNvSpPr>
            <a:spLocks noChangeArrowheads="1"/>
          </p:cNvSpPr>
          <p:nvPr/>
        </p:nvSpPr>
        <p:spPr bwMode="auto">
          <a:xfrm>
            <a:off x="914400" y="3886200"/>
            <a:ext cx="7772400" cy="114300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latin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 sz="4400" b="1" cap="none" smtClean="0"/>
              <a:t>BASIC CONCEPTS</a:t>
            </a:r>
          </a:p>
        </p:txBody>
      </p:sp>
      <p:sp>
        <p:nvSpPr>
          <p:cNvPr id="12336" name="Rectangle 48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8229600" cy="1752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smtClean="0"/>
              <a:t>Two events are </a:t>
            </a:r>
            <a:r>
              <a:rPr lang="en-US" sz="40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mutually exclusive</a:t>
            </a:r>
            <a:r>
              <a:rPr lang="en-US" sz="4000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smtClean="0"/>
              <a:t>if, when one event occurs, the other cannot, and vice versa.</a:t>
            </a:r>
          </a:p>
        </p:txBody>
      </p:sp>
      <p:sp>
        <p:nvSpPr>
          <p:cNvPr id="12337" name="Rectangle 49"/>
          <p:cNvSpPr>
            <a:spLocks noChangeArrowheads="1"/>
          </p:cNvSpPr>
          <p:nvPr/>
        </p:nvSpPr>
        <p:spPr bwMode="auto">
          <a:xfrm>
            <a:off x="609600" y="3276600"/>
            <a:ext cx="815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 b="1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Experiment: Toss a die	</a:t>
            </a:r>
          </a:p>
          <a:p>
            <a:pPr lvl="1">
              <a:buFontTx/>
              <a:buChar char="–"/>
              <a:defRPr/>
            </a:pPr>
            <a:r>
              <a:rPr lang="en-US" sz="3600">
                <a:solidFill>
                  <a:srgbClr val="CC0000"/>
                </a:solidFill>
                <a:latin typeface="Arial" charset="0"/>
                <a:cs typeface="+mn-cs"/>
              </a:rPr>
              <a:t>A: observe an odd number</a:t>
            </a:r>
          </a:p>
          <a:p>
            <a:pPr lvl="1">
              <a:buFontTx/>
              <a:buChar char="–"/>
              <a:defRPr/>
            </a:pPr>
            <a:r>
              <a:rPr lang="en-US" sz="3600">
                <a:solidFill>
                  <a:srgbClr val="CC0000"/>
                </a:solidFill>
                <a:latin typeface="Arial" charset="0"/>
                <a:cs typeface="+mn-cs"/>
              </a:rPr>
              <a:t>B: observe a number greater than 2</a:t>
            </a:r>
          </a:p>
          <a:p>
            <a:pPr lvl="1">
              <a:buFontTx/>
              <a:buChar char="–"/>
              <a:defRPr/>
            </a:pPr>
            <a:r>
              <a:rPr lang="en-US" sz="3600">
                <a:solidFill>
                  <a:srgbClr val="CC0000"/>
                </a:solidFill>
                <a:latin typeface="Arial" charset="0"/>
                <a:cs typeface="+mn-cs"/>
              </a:rPr>
              <a:t>C: observe a 6</a:t>
            </a:r>
          </a:p>
          <a:p>
            <a:pPr lvl="1">
              <a:buFontTx/>
              <a:buChar char="–"/>
              <a:defRPr/>
            </a:pPr>
            <a:r>
              <a:rPr lang="en-US" sz="3600">
                <a:solidFill>
                  <a:srgbClr val="CC0000"/>
                </a:solidFill>
                <a:latin typeface="Arial" charset="0"/>
                <a:cs typeface="+mn-cs"/>
              </a:rPr>
              <a:t>D: observe a 3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6629400" y="3657600"/>
            <a:ext cx="1905000" cy="669925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F4ECC6"/>
                </a:solidFill>
                <a:latin typeface="Arial" charset="0"/>
              </a:rPr>
              <a:t>Not Mutually Exclusive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4572000" y="5410200"/>
            <a:ext cx="1524000" cy="669925"/>
          </a:xfrm>
          <a:prstGeom prst="rect">
            <a:avLst/>
          </a:prstGeom>
          <a:solidFill>
            <a:srgbClr val="CC0000"/>
          </a:solidFill>
          <a:ln w="28575">
            <a:solidFill>
              <a:srgbClr val="F4E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F4ECC6"/>
                </a:solidFill>
                <a:latin typeface="Arial" charset="0"/>
              </a:rPr>
              <a:t>Mutually Exclusive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6172200" y="5257800"/>
            <a:ext cx="2133600" cy="85090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CC0000"/>
                </a:solidFill>
                <a:latin typeface="Arial" charset="0"/>
              </a:rPr>
              <a:t>B and  C?</a:t>
            </a:r>
          </a:p>
          <a:p>
            <a:pPr algn="ctr"/>
            <a:r>
              <a:rPr lang="en-US">
                <a:solidFill>
                  <a:srgbClr val="CC0000"/>
                </a:solidFill>
                <a:latin typeface="Arial" charset="0"/>
              </a:rPr>
              <a:t>B and D?</a:t>
            </a:r>
          </a:p>
        </p:txBody>
      </p:sp>
      <p:grpSp>
        <p:nvGrpSpPr>
          <p:cNvPr id="26633" name="Group 72"/>
          <p:cNvGrpSpPr>
            <a:grpSpLocks/>
          </p:cNvGrpSpPr>
          <p:nvPr/>
        </p:nvGrpSpPr>
        <p:grpSpPr bwMode="auto">
          <a:xfrm>
            <a:off x="7162800" y="152400"/>
            <a:ext cx="1752600" cy="1524000"/>
            <a:chOff x="4512" y="96"/>
            <a:chExt cx="1104" cy="960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12" y="96"/>
              <a:ext cx="1104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26635" name="Picture 74" descr="dic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4" y="168"/>
              <a:ext cx="960" cy="818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5" grpId="0" animBg="1"/>
      <p:bldP spid="12342" grpId="0" animBg="1"/>
      <p:bldP spid="12337" grpId="0" autoUpdateAnimBg="0"/>
      <p:bldP spid="12344" grpId="0" animBg="1" autoUpdateAnimBg="0"/>
      <p:bldP spid="12346" grpId="0" animBg="1" autoUpdateAnimBg="0"/>
      <p:bldP spid="1234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04800"/>
            <a:ext cx="8305800" cy="1143000"/>
          </a:xfrm>
          <a:noFill/>
        </p:spPr>
        <p:txBody>
          <a:bodyPr/>
          <a:lstStyle/>
          <a:p>
            <a:r>
              <a:rPr lang="en-US" sz="4400" b="1" cap="none" smtClean="0"/>
              <a:t>Assigning Probabilities to Experimental Outcomes</a:t>
            </a:r>
          </a:p>
        </p:txBody>
      </p:sp>
      <p:sp>
        <p:nvSpPr>
          <p:cNvPr id="2713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sz="3600" b="1" smtClean="0"/>
              <a:t>Classical Method</a:t>
            </a:r>
          </a:p>
          <a:p>
            <a:pPr marL="952500" lvl="1" indent="-495300"/>
            <a:r>
              <a:rPr lang="en-US" sz="3600" smtClean="0"/>
              <a:t>For equally likely outcomes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3600" b="1" smtClean="0"/>
              <a:t>Long-run relative frequency</a:t>
            </a:r>
          </a:p>
          <a:p>
            <a:pPr marL="952500" lvl="1" indent="-495300"/>
            <a:r>
              <a:rPr lang="en-US" sz="3600" smtClean="0"/>
              <a:t>In the long run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3600" b="1" smtClean="0"/>
              <a:t>Subjective</a:t>
            </a:r>
          </a:p>
          <a:p>
            <a:pPr marL="952500" lvl="1" indent="-495300"/>
            <a:r>
              <a:rPr lang="en-US" sz="3600" smtClean="0"/>
              <a:t>Assessment based on experience, expertise or intuition</a:t>
            </a: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76200" y="76200"/>
            <a:ext cx="798513" cy="409575"/>
          </a:xfrm>
          <a:prstGeom prst="rect">
            <a:avLst/>
          </a:prstGeom>
          <a:solidFill>
            <a:schemeClr val="tx2">
              <a:alpha val="79999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charset="0"/>
              </a:rPr>
              <a:t>LO1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7848600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300" b="1" cap="none" smtClean="0"/>
              <a:t>THE PROBABILITY </a:t>
            </a:r>
            <a:br>
              <a:rPr lang="en-US" sz="4300" b="1" cap="none" smtClean="0"/>
            </a:br>
            <a:r>
              <a:rPr lang="en-US" sz="4300" b="1" cap="none" smtClean="0"/>
              <a:t>OF AN EVENT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09600" y="1828800"/>
            <a:ext cx="8229600" cy="1752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/>
              <a:t>Probability</a:t>
            </a:r>
            <a:r>
              <a:rPr lang="en-US" sz="2800" smtClean="0"/>
              <a:t> is a measure of the chance that an uncertain event will occur.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The probability of an event A measures “how often” we think A will occur. We write </a:t>
            </a:r>
            <a:r>
              <a:rPr lang="en-US" sz="2800" b="1" smtClean="0">
                <a:solidFill>
                  <a:srgbClr val="3333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P(A).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Suppose that an experiment is performed </a:t>
            </a:r>
            <a:r>
              <a:rPr lang="en-US" sz="2800" i="1" smtClean="0"/>
              <a:t>n</a:t>
            </a:r>
            <a:r>
              <a:rPr lang="en-US" sz="2800" smtClean="0"/>
              <a:t> times. The relative frequency for an event A is</a:t>
            </a:r>
          </a:p>
        </p:txBody>
      </p:sp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2057400" y="3581400"/>
          <a:ext cx="4724400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0" name="Equation" r:id="rId4" imgW="1968480" imgH="393480" progId="">
                  <p:embed/>
                </p:oleObj>
              </mc:Choice>
              <mc:Fallback>
                <p:oleObj name="Equation" r:id="rId4" imgW="1968480" imgH="39348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81400"/>
                        <a:ext cx="4724400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3048000" y="5486400"/>
          <a:ext cx="2228850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1" name="Equation" r:id="rId6" imgW="672840" imgH="317160" progId="Equation.3">
                  <p:embed/>
                </p:oleObj>
              </mc:Choice>
              <mc:Fallback>
                <p:oleObj name="Equation" r:id="rId6" imgW="672840" imgH="31716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486400"/>
                        <a:ext cx="2228850" cy="105251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914400" y="4495800"/>
            <a:ext cx="64008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rgbClr val="4D4D4D"/>
                </a:solidFill>
                <a:latin typeface="Arial" charset="0"/>
              </a:rPr>
              <a:t>If we let </a:t>
            </a:r>
            <a:r>
              <a:rPr lang="en-US" sz="3200" i="1">
                <a:solidFill>
                  <a:srgbClr val="4D4D4D"/>
                </a:solidFill>
                <a:latin typeface="Arial" charset="0"/>
              </a:rPr>
              <a:t>n </a:t>
            </a:r>
            <a:r>
              <a:rPr lang="en-US" sz="3200">
                <a:solidFill>
                  <a:srgbClr val="4D4D4D"/>
                </a:solidFill>
                <a:latin typeface="Arial" charset="0"/>
              </a:rPr>
              <a:t>get infinitely large,  by the Law of Large Number:</a:t>
            </a:r>
            <a:endParaRPr lang="en-US">
              <a:solidFill>
                <a:srgbClr val="4D4D4D"/>
              </a:solidFill>
              <a:latin typeface="Arial" charset="0"/>
            </a:endParaRPr>
          </a:p>
        </p:txBody>
      </p:sp>
      <p:grpSp>
        <p:nvGrpSpPr>
          <p:cNvPr id="85005" name="Group 25"/>
          <p:cNvGrpSpPr>
            <a:grpSpLocks/>
          </p:cNvGrpSpPr>
          <p:nvPr/>
        </p:nvGrpSpPr>
        <p:grpSpPr bwMode="auto">
          <a:xfrm>
            <a:off x="7162800" y="152400"/>
            <a:ext cx="1752600" cy="1524000"/>
            <a:chOff x="4512" y="96"/>
            <a:chExt cx="1104" cy="960"/>
          </a:xfrm>
        </p:grpSpPr>
        <p:sp>
          <p:nvSpPr>
            <p:cNvPr id="85018" name="Rectangle 26"/>
            <p:cNvSpPr>
              <a:spLocks noChangeArrowheads="1"/>
            </p:cNvSpPr>
            <p:nvPr/>
          </p:nvSpPr>
          <p:spPr bwMode="auto">
            <a:xfrm>
              <a:off x="4512" y="96"/>
              <a:ext cx="1104" cy="960"/>
            </a:xfrm>
            <a:prstGeom prst="rect">
              <a:avLst/>
            </a:prstGeom>
            <a:solidFill>
              <a:srgbClr val="DDDDDD"/>
            </a:solidFill>
            <a:ln w="2857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pic>
          <p:nvPicPr>
            <p:cNvPr id="85007" name="Picture 27" descr="dice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584" y="168"/>
              <a:ext cx="960" cy="818"/>
            </a:xfrm>
            <a:prstGeom prst="rect">
              <a:avLst/>
            </a:prstGeom>
            <a:solidFill>
              <a:srgbClr val="DDDDD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build="p" autoUpdateAnimBg="0"/>
      <p:bldP spid="2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4543</TotalTime>
  <Words>1851</Words>
  <Application>Microsoft Office PowerPoint</Application>
  <PresentationFormat>On-screen Show (4:3)</PresentationFormat>
  <Paragraphs>338</Paragraphs>
  <Slides>34</Slides>
  <Notes>32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Angsana New</vt:lpstr>
      <vt:lpstr>Arial</vt:lpstr>
      <vt:lpstr>Browallia New</vt:lpstr>
      <vt:lpstr>Century Schoolbook</vt:lpstr>
      <vt:lpstr>Cordia New</vt:lpstr>
      <vt:lpstr>Symbol</vt:lpstr>
      <vt:lpstr>Times New Roman</vt:lpstr>
      <vt:lpstr>Wingdings</vt:lpstr>
      <vt:lpstr>Wingdings 2</vt:lpstr>
      <vt:lpstr>Oriel</vt:lpstr>
      <vt:lpstr>Equation</vt:lpstr>
      <vt:lpstr>INTRODUCTION TO PROBABILITY  AND STATISTICS FOURTEENTH EDITION</vt:lpstr>
      <vt:lpstr>WHAT IS PROBABILITY?</vt:lpstr>
      <vt:lpstr>BASIC CONCEPTS</vt:lpstr>
      <vt:lpstr>BASIC CONCEPTS</vt:lpstr>
      <vt:lpstr>EXAMPLE</vt:lpstr>
      <vt:lpstr>BASIC CONCEPTS</vt:lpstr>
      <vt:lpstr>BASIC CONCEPTS</vt:lpstr>
      <vt:lpstr>Assigning Probabilities to Experimental Outcomes</vt:lpstr>
      <vt:lpstr>THE PROBABILITY  OF AN EVENT</vt:lpstr>
      <vt:lpstr>THE PROBABILITY  OF AN EVENT</vt:lpstr>
      <vt:lpstr>FINDING PROBABILITIES</vt:lpstr>
      <vt:lpstr>COUNTING RULES</vt:lpstr>
      <vt:lpstr>EXAMPLE</vt:lpstr>
      <vt:lpstr>EXAMPLE</vt:lpstr>
      <vt:lpstr>THE MN RULE</vt:lpstr>
      <vt:lpstr>EXAMPLES</vt:lpstr>
      <vt:lpstr>PERMUTATIONS</vt:lpstr>
      <vt:lpstr>EXAMPLES</vt:lpstr>
      <vt:lpstr>COMBINATIONS</vt:lpstr>
      <vt:lpstr>EVENT RELATIONS</vt:lpstr>
      <vt:lpstr>EVENT RELATIONS</vt:lpstr>
      <vt:lpstr>EVENT RELATIONS</vt:lpstr>
      <vt:lpstr>EXAMPLE</vt:lpstr>
      <vt:lpstr>CALCULATING PROBABILITIES FOR UNIONS AND COMPLEMENTS</vt:lpstr>
      <vt:lpstr>EXAMPLE: ADDITIVE RULE</vt:lpstr>
      <vt:lpstr>A SPECIAL CASE</vt:lpstr>
      <vt:lpstr>CONDITIONAL PROBABILITIES</vt:lpstr>
      <vt:lpstr>Example: Conditional Probabilities</vt:lpstr>
      <vt:lpstr>CALCULATING PROBABILITIES FOR INTERSECTIONS</vt:lpstr>
      <vt:lpstr>Independent Events: Alternative Definition</vt:lpstr>
      <vt:lpstr>EXAMPLE:</vt:lpstr>
      <vt:lpstr>Consequence of  INDEPENDENCE</vt:lpstr>
      <vt:lpstr>EXAMPLE 1: INDEPENDENCE</vt:lpstr>
      <vt:lpstr>EXAMPLE 2: INDEPENDENCE</vt:lpstr>
    </vt:vector>
  </TitlesOfParts>
  <Company>University of California, Riverside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Probability  and Statistics Eleventh Edition</dc:title>
  <dc:creator>Valued Gateway Client</dc:creator>
  <cp:lastModifiedBy>ASUS</cp:lastModifiedBy>
  <cp:revision>103</cp:revision>
  <dcterms:created xsi:type="dcterms:W3CDTF">2002-04-23T03:30:55Z</dcterms:created>
  <dcterms:modified xsi:type="dcterms:W3CDTF">2019-01-20T06:43:39Z</dcterms:modified>
</cp:coreProperties>
</file>